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3"/>
  </p:notesMasterIdLst>
  <p:sldIdLst>
    <p:sldId id="262" r:id="rId2"/>
    <p:sldId id="257" r:id="rId3"/>
    <p:sldId id="311" r:id="rId4"/>
    <p:sldId id="263" r:id="rId5"/>
    <p:sldId id="264" r:id="rId6"/>
    <p:sldId id="266" r:id="rId7"/>
    <p:sldId id="267" r:id="rId8"/>
    <p:sldId id="269" r:id="rId9"/>
    <p:sldId id="270" r:id="rId10"/>
    <p:sldId id="312" r:id="rId11"/>
    <p:sldId id="313" r:id="rId12"/>
    <p:sldId id="314" r:id="rId13"/>
    <p:sldId id="315" r:id="rId14"/>
    <p:sldId id="317" r:id="rId15"/>
    <p:sldId id="316" r:id="rId16"/>
    <p:sldId id="289" r:id="rId17"/>
    <p:sldId id="318" r:id="rId18"/>
    <p:sldId id="286" r:id="rId19"/>
    <p:sldId id="287" r:id="rId20"/>
    <p:sldId id="288" r:id="rId21"/>
    <p:sldId id="272" r:id="rId22"/>
    <p:sldId id="319" r:id="rId23"/>
    <p:sldId id="320" r:id="rId24"/>
    <p:sldId id="321" r:id="rId25"/>
    <p:sldId id="310" r:id="rId26"/>
    <p:sldId id="322" r:id="rId27"/>
    <p:sldId id="323" r:id="rId28"/>
    <p:sldId id="278" r:id="rId29"/>
    <p:sldId id="324" r:id="rId30"/>
    <p:sldId id="274" r:id="rId31"/>
    <p:sldId id="325" r:id="rId32"/>
    <p:sldId id="277" r:id="rId33"/>
    <p:sldId id="280" r:id="rId34"/>
    <p:sldId id="281" r:id="rId35"/>
    <p:sldId id="282" r:id="rId36"/>
    <p:sldId id="290" r:id="rId37"/>
    <p:sldId id="291" r:id="rId38"/>
    <p:sldId id="292" r:id="rId39"/>
    <p:sldId id="301" r:id="rId40"/>
    <p:sldId id="294" r:id="rId41"/>
    <p:sldId id="293" r:id="rId42"/>
    <p:sldId id="295" r:id="rId43"/>
    <p:sldId id="297" r:id="rId44"/>
    <p:sldId id="326" r:id="rId45"/>
    <p:sldId id="303" r:id="rId46"/>
    <p:sldId id="302" r:id="rId47"/>
    <p:sldId id="305" r:id="rId48"/>
    <p:sldId id="306" r:id="rId49"/>
    <p:sldId id="307" r:id="rId50"/>
    <p:sldId id="327" r:id="rId51"/>
    <p:sldId id="260" r:id="rId52"/>
  </p:sldIdLst>
  <p:sldSz cx="9144000" cy="6858000" type="screen4x3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164A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6"/>
    <p:restoredTop sz="94643"/>
  </p:normalViewPr>
  <p:slideViewPr>
    <p:cSldViewPr snapToGrid="0" snapToObjects="1">
      <p:cViewPr varScale="1">
        <p:scale>
          <a:sx n="117" d="100"/>
          <a:sy n="117" d="100"/>
        </p:scale>
        <p:origin x="-1464" y="-10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jpeg>
</file>

<file path=ppt/media/image23.png>
</file>

<file path=ppt/media/image24.png>
</file>

<file path=ppt/media/image25.gif>
</file>

<file path=ppt/media/image26.gif>
</file>

<file path=ppt/media/image27.jpeg>
</file>

<file path=ppt/media/image28.png>
</file>

<file path=ppt/media/image29.jpg>
</file>

<file path=ppt/media/image3.png>
</file>

<file path=ppt/media/image30.png>
</file>

<file path=ppt/media/image31.png>
</file>

<file path=ppt/media/image32.gif>
</file>

<file path=ppt/media/image33.jpg>
</file>

<file path=ppt/media/image34.png>
</file>

<file path=ppt/media/image35.jpg>
</file>

<file path=ppt/media/image36.gif>
</file>

<file path=ppt/media/image37.png>
</file>

<file path=ppt/media/image38.png>
</file>

<file path=ppt/media/image4.png>
</file>

<file path=ppt/media/image5.png>
</file>

<file path=ppt/media/image6.jpg>
</file>

<file path=ppt/media/image7.png>
</file>

<file path=ppt/media/image8.jpeg>
</file>

<file path=ppt/media/image9.png>
</file>

<file path=ppt/media/media1.wmv>
</file>

<file path=ppt/media/media2.wmv>
</file>

<file path=ppt/media/media3.wmv>
</file>

<file path=ppt/media/media4.wmv>
</file>

<file path=ppt/media/media5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4AE842-5E68-0D49-9FF3-15E6B10DDEAC}" type="datetimeFigureOut">
              <a:rPr lang="it-IT" smtClean="0"/>
              <a:t>13/06/2016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8C12614-15C3-3545-A9F2-C3054888F2C6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640054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280379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 smtClean="0"/>
              <a:t>Fare clic per modificare lo stile del sottotitolo dello schema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3A2-A0B9-924F-9A7E-3904AC7FC3E9}" type="datetimeFigureOut">
              <a:rPr lang="it-IT" smtClean="0"/>
              <a:t>13/06/2016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BC09F-5A39-D947-A4CB-424A835B38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70712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3A2-A0B9-924F-9A7E-3904AC7FC3E9}" type="datetimeFigureOut">
              <a:rPr lang="it-IT" smtClean="0"/>
              <a:t>13/06/2016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BC09F-5A39-D947-A4CB-424A835B38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1016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3A2-A0B9-924F-9A7E-3904AC7FC3E9}" type="datetimeFigureOut">
              <a:rPr lang="it-IT" smtClean="0"/>
              <a:t>13/06/2016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BC09F-5A39-D947-A4CB-424A835B38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250362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Subtitle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/>
          <p:cNvSpPr/>
          <p:nvPr userDrawn="1"/>
        </p:nvSpPr>
        <p:spPr>
          <a:xfrm>
            <a:off x="0" y="1"/>
            <a:ext cx="9144000" cy="1098619"/>
          </a:xfrm>
          <a:prstGeom prst="rect">
            <a:avLst/>
          </a:prstGeom>
          <a:solidFill>
            <a:srgbClr val="0E1E30"/>
          </a:solidFill>
          <a:ln>
            <a:noFill/>
          </a:ln>
          <a:effectLst>
            <a:outerShdw sx="1000" sy="1000" algn="ctr" rotWithShape="0">
              <a:srgbClr val="000000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grpSp>
        <p:nvGrpSpPr>
          <p:cNvPr id="9" name="Gruppo 8"/>
          <p:cNvGrpSpPr/>
          <p:nvPr userDrawn="1"/>
        </p:nvGrpSpPr>
        <p:grpSpPr>
          <a:xfrm>
            <a:off x="-2" y="6756400"/>
            <a:ext cx="9144003" cy="101600"/>
            <a:chOff x="-1" y="6756400"/>
            <a:chExt cx="9144002" cy="101600"/>
          </a:xfrm>
        </p:grpSpPr>
        <p:sp>
          <p:nvSpPr>
            <p:cNvPr id="10" name="Rettangolo 9"/>
            <p:cNvSpPr/>
            <p:nvPr userDrawn="1"/>
          </p:nvSpPr>
          <p:spPr>
            <a:xfrm>
              <a:off x="4597401" y="6756400"/>
              <a:ext cx="4546600" cy="101600"/>
            </a:xfrm>
            <a:prstGeom prst="rect">
              <a:avLst/>
            </a:prstGeom>
            <a:solidFill>
              <a:srgbClr val="0C2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400"/>
            </a:p>
          </p:txBody>
        </p:sp>
        <p:sp>
          <p:nvSpPr>
            <p:cNvPr id="11" name="Rettangolo 10"/>
            <p:cNvSpPr/>
            <p:nvPr userDrawn="1"/>
          </p:nvSpPr>
          <p:spPr>
            <a:xfrm>
              <a:off x="-1" y="6756400"/>
              <a:ext cx="4597401" cy="101600"/>
            </a:xfrm>
            <a:prstGeom prst="rect">
              <a:avLst/>
            </a:prstGeom>
            <a:solidFill>
              <a:srgbClr val="FF5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1400"/>
            </a:p>
          </p:txBody>
        </p:sp>
      </p:grpSp>
    </p:spTree>
    <p:extLst>
      <p:ext uri="{BB962C8B-B14F-4D97-AF65-F5344CB8AC3E}">
        <p14:creationId xmlns:p14="http://schemas.microsoft.com/office/powerpoint/2010/main" val="21026038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0" y="56968"/>
            <a:ext cx="9144000" cy="4994400"/>
          </a:xfrm>
          <a:prstGeom prst="rect">
            <a:avLst/>
          </a:prstGeom>
          <a:solidFill>
            <a:srgbClr val="0E1E30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1400"/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85801" y="2554169"/>
            <a:ext cx="5412300" cy="1546399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defRPr sz="4800">
                <a:solidFill>
                  <a:srgbClr val="FFFFFF"/>
                </a:solidFill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3859309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3A2-A0B9-924F-9A7E-3904AC7FC3E9}" type="datetimeFigureOut">
              <a:rPr lang="it-IT" smtClean="0"/>
              <a:t>13/06/2016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BC09F-5A39-D947-A4CB-424A835B38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410796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3A2-A0B9-924F-9A7E-3904AC7FC3E9}" type="datetimeFigureOut">
              <a:rPr lang="it-IT" smtClean="0"/>
              <a:t>13/06/2016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BC09F-5A39-D947-A4CB-424A835B38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058629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3A2-A0B9-924F-9A7E-3904AC7FC3E9}" type="datetimeFigureOut">
              <a:rPr lang="it-IT" smtClean="0"/>
              <a:t>13/06/2016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BC09F-5A39-D947-A4CB-424A835B38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278506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3A2-A0B9-924F-9A7E-3904AC7FC3E9}" type="datetimeFigureOut">
              <a:rPr lang="it-IT" smtClean="0"/>
              <a:t>13/06/2016</a:t>
            </a:fld>
            <a:endParaRPr lang="it-I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BC09F-5A39-D947-A4CB-424A835B38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51426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3A2-A0B9-924F-9A7E-3904AC7FC3E9}" type="datetimeFigureOut">
              <a:rPr lang="it-IT" smtClean="0"/>
              <a:t>13/06/2016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BC09F-5A39-D947-A4CB-424A835B38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80937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3A2-A0B9-924F-9A7E-3904AC7FC3E9}" type="datetimeFigureOut">
              <a:rPr lang="it-IT" smtClean="0"/>
              <a:t>13/06/2016</a:t>
            </a:fld>
            <a:endParaRPr lang="it-I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BC09F-5A39-D947-A4CB-424A835B38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38724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3A2-A0B9-924F-9A7E-3904AC7FC3E9}" type="datetimeFigureOut">
              <a:rPr lang="it-IT" smtClean="0"/>
              <a:t>13/06/2016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BC09F-5A39-D947-A4CB-424A835B38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68799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 smtClean="0"/>
              <a:t>Trascinare l'immagine su un segnaposto o fare clic sull'icona per aggiungerla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 smtClean="0"/>
              <a:t>Fare clic per modificare gli stili del testo dello schema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8873A2-A0B9-924F-9A7E-3904AC7FC3E9}" type="datetimeFigureOut">
              <a:rPr lang="it-IT" smtClean="0"/>
              <a:t>13/06/2016</a:t>
            </a:fld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9BC09F-5A39-D947-A4CB-424A835B38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989245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 smtClean="0"/>
              <a:t>Fare clic per modificare stile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smtClean="0"/>
              <a:t>Fare clic per modificare gli stili del testo dello schema</a:t>
            </a:r>
          </a:p>
          <a:p>
            <a:pPr lvl="1"/>
            <a:r>
              <a:rPr lang="it-IT" smtClean="0"/>
              <a:t>Secondo livello</a:t>
            </a:r>
          </a:p>
          <a:p>
            <a:pPr lvl="2"/>
            <a:r>
              <a:rPr lang="it-IT" smtClean="0"/>
              <a:t>Terzo livello</a:t>
            </a:r>
          </a:p>
          <a:p>
            <a:pPr lvl="3"/>
            <a:r>
              <a:rPr lang="it-IT" smtClean="0"/>
              <a:t>Quarto livello</a:t>
            </a:r>
          </a:p>
          <a:p>
            <a:pPr lvl="4"/>
            <a:r>
              <a:rPr lang="it-IT" smtClean="0"/>
              <a:t>Quinto livello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8873A2-A0B9-924F-9A7E-3904AC7FC3E9}" type="datetimeFigureOut">
              <a:rPr lang="it-IT" smtClean="0"/>
              <a:t>13/06/2016</a:t>
            </a:fld>
            <a:endParaRPr lang="it-I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9BC09F-5A39-D947-A4CB-424A835B38E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852150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3" r:id="rId12"/>
    <p:sldLayoutId id="2147483674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gif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gif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5" Type="http://schemas.openxmlformats.org/officeDocument/2006/relationships/image" Target="../media/image28.png"/><Relationship Id="rId4" Type="http://schemas.openxmlformats.org/officeDocument/2006/relationships/image" Target="../media/image6.jp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5" Type="http://schemas.openxmlformats.org/officeDocument/2006/relationships/image" Target="../media/image30.png"/><Relationship Id="rId4" Type="http://schemas.openxmlformats.org/officeDocument/2006/relationships/image" Target="../media/image6.jp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gif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3.wmv"/><Relationship Id="rId1" Type="http://schemas.microsoft.com/office/2007/relationships/media" Target="../media/media3.wmv"/><Relationship Id="rId5" Type="http://schemas.openxmlformats.org/officeDocument/2006/relationships/image" Target="../media/image28.png"/><Relationship Id="rId4" Type="http://schemas.openxmlformats.org/officeDocument/2006/relationships/image" Target="../media/image6.jp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4.wmv"/><Relationship Id="rId1" Type="http://schemas.microsoft.com/office/2007/relationships/media" Target="../media/media4.wmv"/><Relationship Id="rId5" Type="http://schemas.openxmlformats.org/officeDocument/2006/relationships/image" Target="../media/image28.png"/><Relationship Id="rId4" Type="http://schemas.openxmlformats.org/officeDocument/2006/relationships/image" Target="../media/image6.jp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gif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5.wmv"/><Relationship Id="rId1" Type="http://schemas.microsoft.com/office/2007/relationships/media" Target="../media/media5.wmv"/><Relationship Id="rId5" Type="http://schemas.openxmlformats.org/officeDocument/2006/relationships/image" Target="../media/image37.png"/><Relationship Id="rId4" Type="http://schemas.openxmlformats.org/officeDocument/2006/relationships/image" Target="../media/image6.jp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anotherealityvr.com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magine 16"/>
          <p:cNvPicPr>
            <a:picLocks noChangeAspect="1"/>
          </p:cNvPicPr>
          <p:nvPr/>
        </p:nvPicPr>
        <p:blipFill rotWithShape="1"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04" t="-12" r="14952" b="18246"/>
          <a:stretch/>
        </p:blipFill>
        <p:spPr>
          <a:xfrm>
            <a:off x="13400" y="2"/>
            <a:ext cx="9168000" cy="6816000"/>
          </a:xfrm>
          <a:prstGeom prst="rect">
            <a:avLst/>
          </a:prstGeom>
        </p:spPr>
      </p:pic>
      <p:pic>
        <p:nvPicPr>
          <p:cNvPr id="1028" name="Picture 4" descr="C:\Users\Gounemond\Desktop\techeroes-loves-gamedev-materiale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" y="0"/>
            <a:ext cx="9181401" cy="5159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tangolo 1"/>
          <p:cNvSpPr/>
          <p:nvPr/>
        </p:nvSpPr>
        <p:spPr>
          <a:xfrm>
            <a:off x="-2" y="597688"/>
            <a:ext cx="9242065" cy="2490105"/>
          </a:xfrm>
          <a:prstGeom prst="rect">
            <a:avLst/>
          </a:prstGeom>
          <a:solidFill>
            <a:srgbClr val="34164A">
              <a:alpha val="92000"/>
            </a:srgbClr>
          </a:solidFill>
          <a:ln>
            <a:noFill/>
          </a:ln>
          <a:effectLst>
            <a:outerShdw blurRad="50800" dist="50800" dir="5400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grpSp>
        <p:nvGrpSpPr>
          <p:cNvPr id="7" name="Gruppo 6"/>
          <p:cNvGrpSpPr/>
          <p:nvPr/>
        </p:nvGrpSpPr>
        <p:grpSpPr>
          <a:xfrm flipV="1">
            <a:off x="-1" y="6754483"/>
            <a:ext cx="9144001" cy="103517"/>
            <a:chOff x="-1" y="6756400"/>
            <a:chExt cx="9144002" cy="101600"/>
          </a:xfrm>
        </p:grpSpPr>
        <p:sp>
          <p:nvSpPr>
            <p:cNvPr id="9" name="Rettangolo 8"/>
            <p:cNvSpPr/>
            <p:nvPr/>
          </p:nvSpPr>
          <p:spPr>
            <a:xfrm>
              <a:off x="4597401" y="6756400"/>
              <a:ext cx="4546600" cy="101600"/>
            </a:xfrm>
            <a:prstGeom prst="rect">
              <a:avLst/>
            </a:prstGeom>
            <a:solidFill>
              <a:srgbClr val="0C2C4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/>
            </a:p>
          </p:txBody>
        </p:sp>
        <p:sp>
          <p:nvSpPr>
            <p:cNvPr id="10" name="Rettangolo 9"/>
            <p:cNvSpPr/>
            <p:nvPr/>
          </p:nvSpPr>
          <p:spPr>
            <a:xfrm>
              <a:off x="-1" y="6756400"/>
              <a:ext cx="4597401" cy="101600"/>
            </a:xfrm>
            <a:prstGeom prst="rect">
              <a:avLst/>
            </a:prstGeom>
            <a:solidFill>
              <a:srgbClr val="FF5D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/>
            </a:p>
          </p:txBody>
        </p:sp>
      </p:grpSp>
      <p:sp>
        <p:nvSpPr>
          <p:cNvPr id="11" name="Titolo 1"/>
          <p:cNvSpPr>
            <a:spLocks noGrp="1"/>
          </p:cNvSpPr>
          <p:nvPr>
            <p:ph type="ctrTitle"/>
          </p:nvPr>
        </p:nvSpPr>
        <p:spPr>
          <a:xfrm>
            <a:off x="747485" y="437274"/>
            <a:ext cx="7866640" cy="1827320"/>
          </a:xfrm>
        </p:spPr>
        <p:txBody>
          <a:bodyPr>
            <a:normAutofit/>
          </a:bodyPr>
          <a:lstStyle/>
          <a:p>
            <a:r>
              <a:rPr lang="it-IT" sz="4000" dirty="0" smtClean="0">
                <a:latin typeface="Trebuchet MS" panose="020B0603020202020204" pitchFamily="34" charset="0"/>
              </a:rPr>
              <a:t>Virtual Reality 101: </a:t>
            </a:r>
            <a:r>
              <a:rPr lang="it-IT" sz="4000" dirty="0" err="1" smtClean="0">
                <a:latin typeface="Trebuchet MS" panose="020B0603020202020204" pitchFamily="34" charset="0"/>
              </a:rPr>
              <a:t>development</a:t>
            </a:r>
            <a:r>
              <a:rPr lang="it-IT" sz="4000" dirty="0" smtClean="0">
                <a:latin typeface="Trebuchet MS" panose="020B0603020202020204" pitchFamily="34" charset="0"/>
              </a:rPr>
              <a:t> </a:t>
            </a:r>
            <a:r>
              <a:rPr lang="it-IT" sz="4000" dirty="0" err="1" smtClean="0">
                <a:latin typeface="Trebuchet MS" panose="020B0603020202020204" pitchFamily="34" charset="0"/>
              </a:rPr>
              <a:t>tips</a:t>
            </a:r>
            <a:r>
              <a:rPr lang="it-IT" sz="4000" dirty="0" smtClean="0">
                <a:latin typeface="Trebuchet MS" panose="020B0603020202020204" pitchFamily="34" charset="0"/>
              </a:rPr>
              <a:t> for </a:t>
            </a:r>
            <a:r>
              <a:rPr lang="it-IT" sz="4000" dirty="0" err="1" smtClean="0">
                <a:latin typeface="Trebuchet MS" panose="020B0603020202020204" pitchFamily="34" charset="0"/>
              </a:rPr>
              <a:t>your</a:t>
            </a:r>
            <a:r>
              <a:rPr lang="it-IT" sz="4000" dirty="0" smtClean="0">
                <a:latin typeface="Trebuchet MS" panose="020B0603020202020204" pitchFamily="34" charset="0"/>
              </a:rPr>
              <a:t> VR </a:t>
            </a:r>
            <a:r>
              <a:rPr lang="it-IT" sz="4000" dirty="0" err="1" smtClean="0">
                <a:latin typeface="Trebuchet MS" panose="020B0603020202020204" pitchFamily="34" charset="0"/>
              </a:rPr>
              <a:t>experience</a:t>
            </a:r>
            <a:endParaRPr lang="it-IT" sz="4000" dirty="0">
              <a:solidFill>
                <a:srgbClr val="FF5D00"/>
              </a:solidFill>
              <a:latin typeface="Trebuchet MS" panose="020B0603020202020204" pitchFamily="34" charset="0"/>
            </a:endParaRPr>
          </a:p>
        </p:txBody>
      </p:sp>
      <p:pic>
        <p:nvPicPr>
          <p:cNvPr id="16" name="Immagine 15" descr="IMG-62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828" y="716963"/>
            <a:ext cx="244463" cy="7299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Immagine 12" descr="IMG-62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>
            <a:off x="8550774" y="1295893"/>
            <a:ext cx="244463" cy="729944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itolo 1"/>
          <p:cNvSpPr txBox="1">
            <a:spLocks/>
          </p:cNvSpPr>
          <p:nvPr/>
        </p:nvSpPr>
        <p:spPr>
          <a:xfrm>
            <a:off x="723291" y="1943111"/>
            <a:ext cx="5690415" cy="990645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Author: Fabio 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Mosca</a:t>
            </a:r>
            <a:endParaRPr lang="it-IT" sz="32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14" name="Rettangolo 13"/>
          <p:cNvSpPr/>
          <p:nvPr/>
        </p:nvSpPr>
        <p:spPr>
          <a:xfrm>
            <a:off x="-19053" y="5060004"/>
            <a:ext cx="9242065" cy="2040272"/>
          </a:xfrm>
          <a:prstGeom prst="rect">
            <a:avLst/>
          </a:prstGeom>
          <a:solidFill>
            <a:srgbClr val="34164A"/>
          </a:solidFill>
          <a:ln>
            <a:noFill/>
          </a:ln>
          <a:effectLst>
            <a:outerShdw blurRad="50800" dist="50800" dir="5400000" algn="ctr" rotWithShape="0">
              <a:srgbClr val="000000">
                <a:alpha val="11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sz="1400"/>
          </a:p>
        </p:txBody>
      </p:sp>
      <p:pic>
        <p:nvPicPr>
          <p:cNvPr id="1027" name="Picture 3" descr="F:\Work\Seminari\7_Microsoft\Images\GameDevHD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0377" y="2919420"/>
            <a:ext cx="5114233" cy="5114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F:\Work\Seminari\7_Microsoft\Images\TecHeroesHD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485" y="4198591"/>
            <a:ext cx="2555892" cy="25558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8229989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Developing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for VR,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where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do I start?</a:t>
            </a:r>
          </a:p>
        </p:txBody>
      </p:sp>
      <p:sp>
        <p:nvSpPr>
          <p:cNvPr id="8" name="CasellaDiTesto 7"/>
          <p:cNvSpPr txBox="1"/>
          <p:nvPr/>
        </p:nvSpPr>
        <p:spPr>
          <a:xfrm>
            <a:off x="6920865" y="1645778"/>
            <a:ext cx="15621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600" i="1" dirty="0" smtClean="0">
                <a:solidFill>
                  <a:srgbClr val="FF6600"/>
                </a:solidFill>
                <a:latin typeface="Trebuchet MS" pitchFamily="34" charset="0"/>
              </a:rPr>
              <a:t>C#</a:t>
            </a:r>
            <a:endParaRPr lang="it-IT" sz="6600" i="1" dirty="0">
              <a:solidFill>
                <a:srgbClr val="FF6600"/>
              </a:solidFill>
              <a:latin typeface="Trebuchet MS" pitchFamily="34" charset="0"/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6920865" y="4179120"/>
            <a:ext cx="161544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6600" i="1" dirty="0" smtClean="0">
                <a:solidFill>
                  <a:srgbClr val="FF6600"/>
                </a:solidFill>
                <a:latin typeface="Trebuchet MS" pitchFamily="34" charset="0"/>
              </a:rPr>
              <a:t>C++</a:t>
            </a:r>
            <a:endParaRPr lang="it-IT" sz="6600" i="1" dirty="0">
              <a:solidFill>
                <a:srgbClr val="FF6600"/>
              </a:solidFill>
              <a:latin typeface="Trebuchet MS" pitchFamily="34" charset="0"/>
            </a:endParaRPr>
          </a:p>
        </p:txBody>
      </p:sp>
      <p:pic>
        <p:nvPicPr>
          <p:cNvPr id="3074" name="Picture 2" descr="F:\Work\Seminari\7_Microsoft\Images\Unity3DLog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470" y="1290139"/>
            <a:ext cx="6134100" cy="1819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F:\Work\Seminari\7_Microsoft\Images\UnrealEngineLogo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470" y="3752303"/>
            <a:ext cx="5265420" cy="1961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84443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Developing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for VR,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where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do I start?</a:t>
            </a:r>
          </a:p>
        </p:txBody>
      </p:sp>
      <p:pic>
        <p:nvPicPr>
          <p:cNvPr id="3076" name="Picture 4" descr="F:\Work\Seminari\7_Microsoft\Images\UnityDownloa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7556" y="1943099"/>
            <a:ext cx="6431005" cy="46021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sellaDiTesto 9"/>
          <p:cNvSpPr txBox="1"/>
          <p:nvPr/>
        </p:nvSpPr>
        <p:spPr>
          <a:xfrm>
            <a:off x="381217" y="1259891"/>
            <a:ext cx="83436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200" dirty="0" smtClean="0">
                <a:solidFill>
                  <a:srgbClr val="FF6600"/>
                </a:solidFill>
                <a:latin typeface="Trebuchet MS" pitchFamily="34" charset="0"/>
              </a:rPr>
              <a:t>&lt;</a:t>
            </a:r>
            <a:r>
              <a:rPr lang="it-IT" sz="3200" dirty="0">
                <a:solidFill>
                  <a:schemeClr val="bg1"/>
                </a:solidFill>
                <a:latin typeface="Trebuchet MS" pitchFamily="34" charset="0"/>
              </a:rPr>
              <a:t> </a:t>
            </a:r>
            <a:r>
              <a:rPr lang="it-IT" sz="3200" dirty="0" smtClean="0">
                <a:solidFill>
                  <a:schemeClr val="bg1"/>
                </a:solidFill>
                <a:latin typeface="Trebuchet MS" pitchFamily="34" charset="0"/>
              </a:rPr>
              <a:t>unity3d.com/</a:t>
            </a:r>
            <a:r>
              <a:rPr lang="it-IT" sz="3200" dirty="0" err="1" smtClean="0">
                <a:solidFill>
                  <a:schemeClr val="bg1"/>
                </a:solidFill>
                <a:latin typeface="Trebuchet MS" pitchFamily="34" charset="0"/>
              </a:rPr>
              <a:t>get-unity</a:t>
            </a:r>
            <a:r>
              <a:rPr lang="it-IT" sz="3200" dirty="0" smtClean="0">
                <a:solidFill>
                  <a:schemeClr val="bg1"/>
                </a:solidFill>
                <a:latin typeface="Trebuchet MS" pitchFamily="34" charset="0"/>
              </a:rPr>
              <a:t>/download </a:t>
            </a:r>
            <a:r>
              <a:rPr lang="it-IT" sz="3200" dirty="0" smtClean="0">
                <a:solidFill>
                  <a:srgbClr val="FF6600"/>
                </a:solidFill>
                <a:latin typeface="Trebuchet MS" pitchFamily="34" charset="0"/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221803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Developing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for VR,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where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do I start?</a:t>
            </a:r>
          </a:p>
        </p:txBody>
      </p:sp>
      <p:sp>
        <p:nvSpPr>
          <p:cNvPr id="5" name="CasellaDiTesto 4"/>
          <p:cNvSpPr txBox="1"/>
          <p:nvPr/>
        </p:nvSpPr>
        <p:spPr>
          <a:xfrm>
            <a:off x="476469" y="1243487"/>
            <a:ext cx="8181755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FF6600"/>
                </a:solidFill>
                <a:latin typeface="Trebuchet MS" pitchFamily="34" charset="0"/>
              </a:rPr>
              <a:t>&lt; </a:t>
            </a:r>
            <a:r>
              <a:rPr lang="it-IT" sz="4000" dirty="0" smtClean="0">
                <a:solidFill>
                  <a:schemeClr val="bg1"/>
                </a:solidFill>
                <a:latin typeface="Trebuchet MS" pitchFamily="34" charset="0"/>
              </a:rPr>
              <a:t>Unity3D 5.3.4 (</a:t>
            </a:r>
            <a:r>
              <a:rPr lang="it-IT" sz="4000" dirty="0" err="1" smtClean="0">
                <a:solidFill>
                  <a:schemeClr val="bg1"/>
                </a:solidFill>
                <a:latin typeface="Trebuchet MS" pitchFamily="34" charset="0"/>
              </a:rPr>
              <a:t>latest</a:t>
            </a:r>
            <a:r>
              <a:rPr lang="it-IT" sz="4000" dirty="0" smtClean="0">
                <a:solidFill>
                  <a:schemeClr val="bg1"/>
                </a:solidFill>
                <a:latin typeface="Trebuchet MS" pitchFamily="34" charset="0"/>
              </a:rPr>
              <a:t>) </a:t>
            </a:r>
            <a:r>
              <a:rPr lang="it-IT" sz="4000" dirty="0" smtClean="0">
                <a:solidFill>
                  <a:srgbClr val="FF6600"/>
                </a:solidFill>
                <a:latin typeface="Trebuchet MS" pitchFamily="34" charset="0"/>
              </a:rPr>
              <a:t>&gt;</a:t>
            </a:r>
            <a:endParaRPr lang="it-IT" sz="4000" dirty="0" smtClean="0">
              <a:solidFill>
                <a:schemeClr val="bg1"/>
              </a:solidFill>
              <a:latin typeface="Trebuchet MS" pitchFamily="34" charset="0"/>
            </a:endParaRPr>
          </a:p>
          <a:p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Oculus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Rift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 (SDK 1.3+),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GearVR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,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PlaystationVR</a:t>
            </a:r>
            <a:endParaRPr lang="it-IT" sz="2800" dirty="0" smtClean="0">
              <a:solidFill>
                <a:schemeClr val="bg1"/>
              </a:solidFill>
              <a:latin typeface="Trebuchet MS" pitchFamily="34" charset="0"/>
            </a:endParaRPr>
          </a:p>
          <a:p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HTC Vive with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SteamVR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Plugin</a:t>
            </a:r>
            <a:endParaRPr lang="it-IT" sz="2800" dirty="0" smtClean="0">
              <a:solidFill>
                <a:schemeClr val="bg1"/>
              </a:solidFill>
              <a:latin typeface="Trebuchet MS" pitchFamily="34" charset="0"/>
            </a:endParaRPr>
          </a:p>
          <a:p>
            <a:endParaRPr lang="it-IT" sz="2800" dirty="0">
              <a:solidFill>
                <a:srgbClr val="FF6600"/>
              </a:solidFill>
              <a:latin typeface="Trebuchet MS" pitchFamily="34" charset="0"/>
            </a:endParaRPr>
          </a:p>
          <a:p>
            <a:r>
              <a:rPr lang="it-IT" sz="4000" dirty="0">
                <a:solidFill>
                  <a:srgbClr val="FF6600"/>
                </a:solidFill>
                <a:latin typeface="Trebuchet MS" pitchFamily="34" charset="0"/>
              </a:rPr>
              <a:t>&lt; </a:t>
            </a:r>
            <a:r>
              <a:rPr lang="it-IT" sz="4000" dirty="0">
                <a:solidFill>
                  <a:schemeClr val="bg1"/>
                </a:solidFill>
                <a:latin typeface="Trebuchet MS" pitchFamily="34" charset="0"/>
              </a:rPr>
              <a:t>Unity3D </a:t>
            </a:r>
            <a:r>
              <a:rPr lang="it-IT" sz="4000" dirty="0" smtClean="0">
                <a:solidFill>
                  <a:schemeClr val="bg1"/>
                </a:solidFill>
                <a:latin typeface="Trebuchet MS" pitchFamily="34" charset="0"/>
              </a:rPr>
              <a:t>5.4b18 (beta) </a:t>
            </a:r>
            <a:r>
              <a:rPr lang="it-IT" sz="4000" dirty="0" smtClean="0">
                <a:solidFill>
                  <a:srgbClr val="FF6600"/>
                </a:solidFill>
                <a:latin typeface="Trebuchet MS" pitchFamily="34" charset="0"/>
              </a:rPr>
              <a:t>&gt;</a:t>
            </a:r>
            <a:endParaRPr lang="it-IT" sz="4000" dirty="0" smtClean="0">
              <a:solidFill>
                <a:schemeClr val="bg1"/>
              </a:solidFill>
              <a:latin typeface="Trebuchet MS" pitchFamily="34" charset="0"/>
            </a:endParaRPr>
          </a:p>
          <a:p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Adds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also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 HTC Vive native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support</a:t>
            </a:r>
            <a:endParaRPr lang="it-IT" sz="2800" dirty="0" smtClean="0">
              <a:solidFill>
                <a:schemeClr val="bg1"/>
              </a:solidFill>
              <a:latin typeface="Trebuchet MS" pitchFamily="34" charset="0"/>
            </a:endParaRPr>
          </a:p>
          <a:p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Warning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: the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support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is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still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very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limited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901377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Developing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for VR,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where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do I start?</a:t>
            </a: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6" y="1228724"/>
            <a:ext cx="3284468" cy="5395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CasellaDiTesto 6"/>
          <p:cNvSpPr txBox="1"/>
          <p:nvPr/>
        </p:nvSpPr>
        <p:spPr>
          <a:xfrm>
            <a:off x="3762594" y="1228724"/>
            <a:ext cx="50861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FF6600"/>
                </a:solidFill>
                <a:latin typeface="Trebuchet MS" pitchFamily="34" charset="0"/>
              </a:rPr>
              <a:t>&lt; </a:t>
            </a:r>
            <a:r>
              <a:rPr lang="it-IT" sz="4000" dirty="0" err="1" smtClean="0">
                <a:solidFill>
                  <a:schemeClr val="bg1"/>
                </a:solidFill>
                <a:latin typeface="Trebuchet MS" pitchFamily="34" charset="0"/>
              </a:rPr>
              <a:t>Enable</a:t>
            </a:r>
            <a:r>
              <a:rPr lang="it-IT" sz="4000" dirty="0" smtClean="0">
                <a:solidFill>
                  <a:schemeClr val="bg1"/>
                </a:solidFill>
                <a:latin typeface="Trebuchet MS" pitchFamily="34" charset="0"/>
              </a:rPr>
              <a:t> VR </a:t>
            </a:r>
            <a:r>
              <a:rPr lang="it-IT" sz="4000" dirty="0" smtClean="0">
                <a:solidFill>
                  <a:srgbClr val="FF6600"/>
                </a:solidFill>
                <a:latin typeface="Trebuchet MS" pitchFamily="34" charset="0"/>
              </a:rPr>
              <a:t>&gt;</a:t>
            </a:r>
            <a:endParaRPr lang="it-IT" sz="4000" dirty="0" smtClean="0">
              <a:solidFill>
                <a:schemeClr val="bg1"/>
              </a:solidFill>
              <a:latin typeface="Trebuchet MS" pitchFamily="34" charset="0"/>
            </a:endParaRPr>
          </a:p>
          <a:p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Edit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 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  <a:sym typeface="Wingdings" pitchFamily="2" charset="2"/>
              </a:rPr>
              <a:t> Project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  <a:sym typeface="Wingdings" pitchFamily="2" charset="2"/>
              </a:rPr>
              <a:t>Settings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  <a:sym typeface="Wingdings" pitchFamily="2" charset="2"/>
              </a:rPr>
              <a:t>  Player 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  <a:sym typeface="Wingdings" pitchFamily="2" charset="2"/>
              </a:rPr>
              <a:t>Other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  <a:sym typeface="Wingdings" pitchFamily="2" charset="2"/>
              </a:rPr>
              <a:t>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  <a:sym typeface="Wingdings" pitchFamily="2" charset="2"/>
              </a:rPr>
              <a:t>Settings</a:t>
            </a:r>
            <a:endParaRPr lang="it-IT" sz="2800" dirty="0" smtClean="0">
              <a:solidFill>
                <a:schemeClr val="bg1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206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Developing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for VR,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where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do I start?</a:t>
            </a: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226" y="1228724"/>
            <a:ext cx="3284468" cy="53959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CasellaDiTesto 6"/>
          <p:cNvSpPr txBox="1"/>
          <p:nvPr/>
        </p:nvSpPr>
        <p:spPr>
          <a:xfrm>
            <a:off x="3762594" y="1228724"/>
            <a:ext cx="508613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>
                <a:solidFill>
                  <a:srgbClr val="FF6600"/>
                </a:solidFill>
                <a:latin typeface="Trebuchet MS" pitchFamily="34" charset="0"/>
              </a:rPr>
              <a:t>&lt; </a:t>
            </a:r>
            <a:r>
              <a:rPr lang="it-IT" sz="4000" dirty="0" err="1" smtClean="0">
                <a:solidFill>
                  <a:schemeClr val="bg1"/>
                </a:solidFill>
                <a:latin typeface="Trebuchet MS" pitchFamily="34" charset="0"/>
              </a:rPr>
              <a:t>Enable</a:t>
            </a:r>
            <a:r>
              <a:rPr lang="it-IT" sz="4000" dirty="0" smtClean="0">
                <a:solidFill>
                  <a:schemeClr val="bg1"/>
                </a:solidFill>
                <a:latin typeface="Trebuchet MS" pitchFamily="34" charset="0"/>
              </a:rPr>
              <a:t> VR </a:t>
            </a:r>
            <a:r>
              <a:rPr lang="it-IT" sz="4000" dirty="0" smtClean="0">
                <a:solidFill>
                  <a:srgbClr val="FF6600"/>
                </a:solidFill>
                <a:latin typeface="Trebuchet MS" pitchFamily="34" charset="0"/>
              </a:rPr>
              <a:t>&gt;</a:t>
            </a:r>
            <a:endParaRPr lang="it-IT" sz="4000" dirty="0" smtClean="0">
              <a:solidFill>
                <a:schemeClr val="bg1"/>
              </a:solidFill>
              <a:latin typeface="Trebuchet MS" pitchFamily="34" charset="0"/>
            </a:endParaRPr>
          </a:p>
          <a:p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Edit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 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  <a:sym typeface="Wingdings" pitchFamily="2" charset="2"/>
              </a:rPr>
              <a:t> Project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  <a:sym typeface="Wingdings" pitchFamily="2" charset="2"/>
              </a:rPr>
              <a:t>Settings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  <a:sym typeface="Wingdings" pitchFamily="2" charset="2"/>
              </a:rPr>
              <a:t>  Player 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  <a:sym typeface="Wingdings" pitchFamily="2" charset="2"/>
              </a:rPr>
              <a:t>Other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  <a:sym typeface="Wingdings" pitchFamily="2" charset="2"/>
              </a:rPr>
              <a:t>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  <a:sym typeface="Wingdings" pitchFamily="2" charset="2"/>
              </a:rPr>
              <a:t>Settings</a:t>
            </a:r>
            <a:endParaRPr lang="it-IT" sz="2800" dirty="0" smtClean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3762594" y="3926680"/>
            <a:ext cx="50861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That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was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quite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 easy!...</a:t>
            </a:r>
          </a:p>
        </p:txBody>
      </p:sp>
    </p:spTree>
    <p:extLst>
      <p:ext uri="{BB962C8B-B14F-4D97-AF65-F5344CB8AC3E}">
        <p14:creationId xmlns:p14="http://schemas.microsoft.com/office/powerpoint/2010/main" val="3865389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Developing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for VR,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where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do I start?</a:t>
            </a:r>
          </a:p>
        </p:txBody>
      </p:sp>
      <p:pic>
        <p:nvPicPr>
          <p:cNvPr id="5122" name="Picture 2" descr="F:\Work\Seminari\7_Microsoft\Images\VRMasterMatrix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070" y="2155242"/>
            <a:ext cx="7877175" cy="4236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sellaDiTesto 7"/>
          <p:cNvSpPr txBox="1"/>
          <p:nvPr/>
        </p:nvSpPr>
        <p:spPr>
          <a:xfrm>
            <a:off x="705069" y="1393030"/>
            <a:ext cx="7877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So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am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 I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already</a:t>
            </a:r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 a VR Developer?</a:t>
            </a:r>
          </a:p>
        </p:txBody>
      </p:sp>
    </p:spTree>
    <p:extLst>
      <p:ext uri="{BB962C8B-B14F-4D97-AF65-F5344CB8AC3E}">
        <p14:creationId xmlns:p14="http://schemas.microsoft.com/office/powerpoint/2010/main" val="3086697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Welcome to the VR Club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195485"/>
            <a:ext cx="82712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dirty="0" smtClean="0">
                <a:solidFill>
                  <a:srgbClr val="FF6600"/>
                </a:solidFill>
                <a:latin typeface="Trebuchet MS" pitchFamily="34" charset="0"/>
              </a:rPr>
              <a:t>Welcome to the VR club!</a:t>
            </a:r>
            <a:endParaRPr lang="it-IT" sz="5400" dirty="0">
              <a:solidFill>
                <a:srgbClr val="FF6600"/>
              </a:solidFill>
              <a:latin typeface="Trebuchet MS" pitchFamily="34" charset="0"/>
            </a:endParaRPr>
          </a:p>
        </p:txBody>
      </p:sp>
      <p:pic>
        <p:nvPicPr>
          <p:cNvPr id="6147" name="Picture 3" descr="C:\Users\Gounemond\Google Drive\YonEffect\Graficame\Presentazione Microsoft\FightClubOculus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8884" y="2091069"/>
            <a:ext cx="6626459" cy="44521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1900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Development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tips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on simulator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195485"/>
            <a:ext cx="82712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dirty="0" smtClean="0">
                <a:solidFill>
                  <a:srgbClr val="FF6600"/>
                </a:solidFill>
                <a:latin typeface="Trebuchet MS" pitchFamily="34" charset="0"/>
              </a:rPr>
              <a:t>1° </a:t>
            </a:r>
            <a:r>
              <a:rPr lang="it-IT" sz="5400" dirty="0" err="1" smtClean="0">
                <a:solidFill>
                  <a:srgbClr val="FF6600"/>
                </a:solidFill>
                <a:latin typeface="Trebuchet MS" pitchFamily="34" charset="0"/>
              </a:rPr>
              <a:t>rule</a:t>
            </a:r>
            <a:r>
              <a:rPr lang="it-IT" sz="5400" dirty="0" smtClean="0">
                <a:solidFill>
                  <a:srgbClr val="FF6600"/>
                </a:solidFill>
                <a:latin typeface="Trebuchet MS" pitchFamily="34" charset="0"/>
              </a:rPr>
              <a:t> of the VR club</a:t>
            </a:r>
            <a:endParaRPr lang="it-IT" sz="5400" dirty="0">
              <a:solidFill>
                <a:srgbClr val="FF6600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1161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Development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tips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on simulator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195485"/>
            <a:ext cx="82712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dirty="0" smtClean="0">
                <a:solidFill>
                  <a:srgbClr val="FF6600"/>
                </a:solidFill>
                <a:latin typeface="Trebuchet MS" pitchFamily="34" charset="0"/>
              </a:rPr>
              <a:t>1° </a:t>
            </a:r>
            <a:r>
              <a:rPr lang="it-IT" sz="5400" dirty="0" err="1" smtClean="0">
                <a:solidFill>
                  <a:srgbClr val="FF6600"/>
                </a:solidFill>
                <a:latin typeface="Trebuchet MS" pitchFamily="34" charset="0"/>
              </a:rPr>
              <a:t>rule</a:t>
            </a:r>
            <a:r>
              <a:rPr lang="it-IT" sz="5400" dirty="0" smtClean="0">
                <a:solidFill>
                  <a:srgbClr val="FF6600"/>
                </a:solidFill>
                <a:latin typeface="Trebuchet MS" pitchFamily="34" charset="0"/>
              </a:rPr>
              <a:t> of the VR club</a:t>
            </a:r>
            <a:endParaRPr lang="it-IT" sz="5400" dirty="0">
              <a:solidFill>
                <a:srgbClr val="FF6600"/>
              </a:solidFill>
              <a:latin typeface="Trebuchet MS" pitchFamily="34" charset="0"/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974" y="2277291"/>
            <a:ext cx="6812281" cy="4054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545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Development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tips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on simulator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195485"/>
            <a:ext cx="82712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dirty="0" smtClean="0">
                <a:solidFill>
                  <a:srgbClr val="FF6600"/>
                </a:solidFill>
                <a:latin typeface="Trebuchet MS" pitchFamily="34" charset="0"/>
              </a:rPr>
              <a:t>2° </a:t>
            </a:r>
            <a:r>
              <a:rPr lang="it-IT" sz="5400" dirty="0" err="1" smtClean="0">
                <a:solidFill>
                  <a:srgbClr val="FF6600"/>
                </a:solidFill>
                <a:latin typeface="Trebuchet MS" pitchFamily="34" charset="0"/>
              </a:rPr>
              <a:t>rule</a:t>
            </a:r>
            <a:r>
              <a:rPr lang="it-IT" sz="5400" dirty="0" smtClean="0">
                <a:solidFill>
                  <a:srgbClr val="FF6600"/>
                </a:solidFill>
                <a:latin typeface="Trebuchet MS" pitchFamily="34" charset="0"/>
              </a:rPr>
              <a:t> of the VR club?</a:t>
            </a:r>
            <a:endParaRPr lang="it-IT" sz="5400" dirty="0">
              <a:solidFill>
                <a:srgbClr val="FF6600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0493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About</a:t>
            </a:r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me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005362"/>
            <a:ext cx="480088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4000" dirty="0" smtClean="0">
                <a:solidFill>
                  <a:srgbClr val="FF6600"/>
                </a:solidFill>
                <a:latin typeface="Trebuchet MS" pitchFamily="34" charset="0"/>
              </a:rPr>
              <a:t>&lt;</a:t>
            </a:r>
            <a:r>
              <a:rPr lang="it-IT" sz="4000" dirty="0" smtClean="0">
                <a:solidFill>
                  <a:schemeClr val="bg1"/>
                </a:solidFill>
                <a:latin typeface="Trebuchet MS" pitchFamily="34" charset="0"/>
              </a:rPr>
              <a:t>Mosca Fabio</a:t>
            </a:r>
            <a:r>
              <a:rPr lang="it-IT" sz="4000" dirty="0" smtClean="0">
                <a:solidFill>
                  <a:srgbClr val="FF6600"/>
                </a:solidFill>
                <a:latin typeface="Trebuchet MS" pitchFamily="34" charset="0"/>
              </a:rPr>
              <a:t>&gt;</a:t>
            </a:r>
          </a:p>
          <a:p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-Virtual reality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specialist</a:t>
            </a:r>
            <a:endParaRPr lang="it-IT" sz="2800" dirty="0">
              <a:solidFill>
                <a:schemeClr val="bg1"/>
              </a:solidFill>
              <a:latin typeface="Trebuchet MS" pitchFamily="34" charset="0"/>
            </a:endParaRPr>
          </a:p>
          <a:p>
            <a:r>
              <a:rPr lang="it-IT" sz="2800" dirty="0" smtClean="0">
                <a:solidFill>
                  <a:schemeClr val="bg1"/>
                </a:solidFill>
                <a:latin typeface="Trebuchet MS" pitchFamily="34" charset="0"/>
              </a:rPr>
              <a:t>-Videogame </a:t>
            </a:r>
            <a:r>
              <a:rPr lang="it-IT" sz="2800" dirty="0" err="1" smtClean="0">
                <a:solidFill>
                  <a:schemeClr val="bg1"/>
                </a:solidFill>
                <a:latin typeface="Trebuchet MS" pitchFamily="34" charset="0"/>
              </a:rPr>
              <a:t>developer</a:t>
            </a:r>
            <a:endParaRPr lang="it-IT" sz="2800" dirty="0" smtClean="0">
              <a:solidFill>
                <a:schemeClr val="bg1"/>
              </a:solidFill>
              <a:latin typeface="Trebuchet MS" pitchFamily="34" charset="0"/>
            </a:endParaRPr>
          </a:p>
        </p:txBody>
      </p:sp>
      <p:sp>
        <p:nvSpPr>
          <p:cNvPr id="7" name="CasellaDiTesto 6"/>
          <p:cNvSpPr txBox="1"/>
          <p:nvPr/>
        </p:nvSpPr>
        <p:spPr>
          <a:xfrm>
            <a:off x="76841" y="2852665"/>
            <a:ext cx="4372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 smtClean="0">
                <a:solidFill>
                  <a:srgbClr val="FF6600"/>
                </a:solidFill>
                <a:latin typeface="Trebuchet MS" pitchFamily="34" charset="0"/>
              </a:rPr>
              <a:t>&lt;</a:t>
            </a:r>
            <a:r>
              <a:rPr lang="it-IT" sz="3600" dirty="0" smtClean="0">
                <a:solidFill>
                  <a:schemeClr val="bg1"/>
                </a:solidFill>
                <a:latin typeface="Trebuchet MS" pitchFamily="34" charset="0"/>
              </a:rPr>
              <a:t>Digital </a:t>
            </a:r>
            <a:r>
              <a:rPr lang="it-IT" sz="3600" dirty="0" err="1" smtClean="0">
                <a:solidFill>
                  <a:schemeClr val="bg1"/>
                </a:solidFill>
                <a:latin typeface="Trebuchet MS" pitchFamily="34" charset="0"/>
              </a:rPr>
              <a:t>Mantis</a:t>
            </a:r>
            <a:r>
              <a:rPr lang="it-IT" sz="3600" dirty="0" smtClean="0">
                <a:solidFill>
                  <a:srgbClr val="FF6600"/>
                </a:solidFill>
                <a:latin typeface="Trebuchet MS" pitchFamily="34" charset="0"/>
              </a:rPr>
              <a:t>&gt;</a:t>
            </a:r>
          </a:p>
        </p:txBody>
      </p:sp>
      <p:sp>
        <p:nvSpPr>
          <p:cNvPr id="9" name="CasellaDiTesto 8"/>
          <p:cNvSpPr txBox="1"/>
          <p:nvPr/>
        </p:nvSpPr>
        <p:spPr>
          <a:xfrm>
            <a:off x="4639848" y="2831654"/>
            <a:ext cx="43726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3600" dirty="0" smtClean="0">
                <a:solidFill>
                  <a:srgbClr val="FF6600"/>
                </a:solidFill>
                <a:latin typeface="Trebuchet MS" pitchFamily="34" charset="0"/>
              </a:rPr>
              <a:t>&lt;</a:t>
            </a:r>
            <a:r>
              <a:rPr lang="it-IT" sz="3600" dirty="0" err="1" smtClean="0">
                <a:solidFill>
                  <a:schemeClr val="bg1"/>
                </a:solidFill>
                <a:latin typeface="Trebuchet MS" pitchFamily="34" charset="0"/>
              </a:rPr>
              <a:t>AnotheReality</a:t>
            </a:r>
            <a:r>
              <a:rPr lang="it-IT" sz="3600" dirty="0" smtClean="0">
                <a:solidFill>
                  <a:srgbClr val="FF6600"/>
                </a:solidFill>
                <a:latin typeface="Trebuchet MS" pitchFamily="34" charset="0"/>
              </a:rPr>
              <a:t>&gt;</a:t>
            </a:r>
          </a:p>
        </p:txBody>
      </p:sp>
      <p:pic>
        <p:nvPicPr>
          <p:cNvPr id="2050" name="Picture 2" descr="C:\Users\Gounemond\Dropbox (Personale)\YonEffect\Yon Paradox Images\YonParadox_Steam\Digital Mantis Logo\DigitalMantisLogoAESVI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68" y="3477985"/>
            <a:ext cx="4293883" cy="2824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F:\Work\Seminari\7_Microsoft\Images\MeOnOculusRift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7358" y="295870"/>
            <a:ext cx="3390392" cy="22597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4528" y="3882118"/>
            <a:ext cx="3143250" cy="1885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19596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Development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tips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on simulator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195485"/>
            <a:ext cx="82712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dirty="0" smtClean="0">
                <a:solidFill>
                  <a:srgbClr val="FF6600"/>
                </a:solidFill>
                <a:latin typeface="Trebuchet MS" pitchFamily="34" charset="0"/>
              </a:rPr>
              <a:t>2° </a:t>
            </a:r>
            <a:r>
              <a:rPr lang="it-IT" sz="5400" dirty="0" err="1" smtClean="0">
                <a:solidFill>
                  <a:srgbClr val="FF6600"/>
                </a:solidFill>
                <a:latin typeface="Trebuchet MS" pitchFamily="34" charset="0"/>
              </a:rPr>
              <a:t>rule</a:t>
            </a:r>
            <a:r>
              <a:rPr lang="it-IT" sz="5400" dirty="0" smtClean="0">
                <a:solidFill>
                  <a:srgbClr val="FF6600"/>
                </a:solidFill>
                <a:latin typeface="Trebuchet MS" pitchFamily="34" charset="0"/>
              </a:rPr>
              <a:t> of the VR club</a:t>
            </a:r>
            <a:endParaRPr lang="it-IT" sz="5400" dirty="0">
              <a:solidFill>
                <a:srgbClr val="FF6600"/>
              </a:solidFill>
              <a:latin typeface="Trebuchet MS" pitchFamily="34" charset="0"/>
            </a:endParaRPr>
          </a:p>
        </p:txBody>
      </p:sp>
      <p:sp>
        <p:nvSpPr>
          <p:cNvPr id="5" name="Titolo 1"/>
          <p:cNvSpPr txBox="1">
            <a:spLocks/>
          </p:cNvSpPr>
          <p:nvPr/>
        </p:nvSpPr>
        <p:spPr>
          <a:xfrm>
            <a:off x="332808" y="2241150"/>
            <a:ext cx="8558613" cy="437301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The 1°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rule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sometimes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can be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wrong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.</a:t>
            </a:r>
          </a:p>
          <a:p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Break the 1°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rule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.</a:t>
            </a:r>
          </a:p>
          <a:p>
            <a:endParaRPr lang="it-IT" sz="32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r>
              <a:rPr lang="it-IT" sz="3200" b="0" u="sng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Following</a:t>
            </a:r>
            <a:r>
              <a:rPr lang="it-IT" sz="3200" b="0" u="sng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1° </a:t>
            </a:r>
            <a:r>
              <a:rPr lang="it-IT" sz="3200" b="0" u="sng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rule</a:t>
            </a:r>
            <a:r>
              <a:rPr lang="it-IT" sz="3200" b="0" u="sng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u="sng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is</a:t>
            </a:r>
            <a:r>
              <a:rPr lang="it-IT" sz="3200" b="0" u="sng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u="sng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definitely</a:t>
            </a:r>
            <a:r>
              <a:rPr lang="it-IT" sz="3200" b="0" u="sng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u="sng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safe</a:t>
            </a:r>
            <a:r>
              <a:rPr lang="it-IT" sz="3200" b="0" u="sng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,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but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…</a:t>
            </a:r>
          </a:p>
          <a:p>
            <a:r>
              <a:rPr lang="it-IT" sz="3200" b="0" u="sng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Playtest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, and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experiment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.</a:t>
            </a:r>
          </a:p>
          <a:p>
            <a:endParaRPr lang="it-IT" sz="3200" b="0" u="sng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You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need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/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want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to break the 1°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rule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? </a:t>
            </a:r>
          </a:p>
          <a:p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Playtest^2.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That’s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how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1°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rule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was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written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79677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Common </a:t>
            </a:r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challenges</a:t>
            </a:r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in VR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203105"/>
            <a:ext cx="81417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smtClean="0">
                <a:solidFill>
                  <a:srgbClr val="FF6600"/>
                </a:solidFill>
                <a:latin typeface="Trebuchet MS" pitchFamily="34" charset="0"/>
              </a:rPr>
              <a:t>Performance</a:t>
            </a:r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272967" y="1972546"/>
            <a:ext cx="8627193" cy="4664474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571500" indent="-571500">
              <a:buFontTx/>
              <a:buChar char="-"/>
            </a:pP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90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fps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for 2160 * 1440 res</a:t>
            </a:r>
          </a:p>
          <a:p>
            <a:pPr marL="571500" indent="-571500">
              <a:buFontTx/>
              <a:buChar char="-"/>
            </a:pP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Double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rendering</a:t>
            </a:r>
            <a:endParaRPr lang="it-IT" sz="32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pic>
        <p:nvPicPr>
          <p:cNvPr id="7170" name="Picture 2" descr="F:\Work\Seminari\7_Microsoft\Images\VRperformanceTest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2734" y="3190875"/>
            <a:ext cx="5715000" cy="3181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9632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Common </a:t>
            </a:r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challenges</a:t>
            </a:r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in VR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203105"/>
            <a:ext cx="81417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smtClean="0">
                <a:solidFill>
                  <a:srgbClr val="FF6600"/>
                </a:solidFill>
                <a:latin typeface="Trebuchet MS" pitchFamily="34" charset="0"/>
              </a:rPr>
              <a:t>Human performance</a:t>
            </a:r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272967" y="1972546"/>
            <a:ext cx="8627193" cy="4664474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571500" indent="-571500">
              <a:buFontTx/>
              <a:buChar char="-"/>
            </a:pP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Movement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precision</a:t>
            </a:r>
            <a:endParaRPr lang="it-IT" sz="32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571500" indent="-571500">
              <a:buFontTx/>
              <a:buChar char="-"/>
            </a:pP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Reaction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time with body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movements</a:t>
            </a:r>
            <a:endParaRPr lang="it-IT" sz="32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pic>
        <p:nvPicPr>
          <p:cNvPr id="8195" name="Picture 3" descr="F:\Work\Seminari\7_Microsoft\Images\HoverJunkers boom boom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2813" y="3112770"/>
            <a:ext cx="6667500" cy="352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186771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Common </a:t>
            </a:r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challenges</a:t>
            </a:r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in VR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203105"/>
            <a:ext cx="81417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smtClean="0">
                <a:solidFill>
                  <a:srgbClr val="FF6600"/>
                </a:solidFill>
                <a:latin typeface="Trebuchet MS" pitchFamily="34" charset="0"/>
              </a:rPr>
              <a:t>Human performance</a:t>
            </a:r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272967" y="1972546"/>
            <a:ext cx="8627193" cy="4664474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571500" indent="-571500">
              <a:buFontTx/>
              <a:buChar char="-"/>
            </a:pP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Locomotion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/ Simulator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endParaRPr lang="it-IT" sz="32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571500" indent="-571500">
              <a:buFontTx/>
              <a:buChar char="-"/>
            </a:pP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Field of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view</a:t>
            </a:r>
            <a:endParaRPr lang="it-IT" sz="32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571500" indent="-571500">
              <a:buFontTx/>
              <a:buChar char="-"/>
            </a:pP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Our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head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cannot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turn 360°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degrees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…</a:t>
            </a:r>
            <a:endParaRPr lang="it-IT" sz="32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pic>
        <p:nvPicPr>
          <p:cNvPr id="8194" name="Picture 2" descr="F:\Work\Seminari\7_Microsoft\Images\CallOfDutyDolphin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2150" y="3686175"/>
            <a:ext cx="4876800" cy="2743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64980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Common </a:t>
            </a:r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challenges</a:t>
            </a:r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in VR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203105"/>
            <a:ext cx="81417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err="1" smtClean="0">
                <a:solidFill>
                  <a:srgbClr val="FF6600"/>
                </a:solidFill>
                <a:latin typeface="Trebuchet MS" pitchFamily="34" charset="0"/>
              </a:rPr>
              <a:t>Graphical</a:t>
            </a:r>
            <a:r>
              <a:rPr lang="it-IT" sz="4400" dirty="0" smtClean="0">
                <a:solidFill>
                  <a:srgbClr val="FF6600"/>
                </a:solidFill>
                <a:latin typeface="Trebuchet MS" pitchFamily="34" charset="0"/>
              </a:rPr>
              <a:t> User Interface</a:t>
            </a:r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272967" y="1972546"/>
            <a:ext cx="8627193" cy="4664474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571500" indent="-571500">
              <a:buFontTx/>
              <a:buChar char="-"/>
            </a:pP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A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whole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new world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here</a:t>
            </a:r>
            <a:endParaRPr lang="it-IT" sz="32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571500" indent="-571500">
              <a:buFontTx/>
              <a:buChar char="-"/>
            </a:pP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Some web /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phone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paradigms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drops</a:t>
            </a:r>
            <a:endParaRPr lang="it-IT" sz="32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571500" indent="-571500">
              <a:buFontTx/>
              <a:buChar char="-"/>
            </a:pP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Diegetic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interface</a:t>
            </a:r>
            <a:endParaRPr lang="it-IT" sz="32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pic>
        <p:nvPicPr>
          <p:cNvPr id="10242" name="Picture 2" descr="F:\Work\Seminari\7_Microsoft\Images\DeadSpac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3810" y="3699695"/>
            <a:ext cx="4845506" cy="27255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73968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Common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challenges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in VR</a:t>
            </a: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195485"/>
            <a:ext cx="82712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dirty="0" err="1">
                <a:solidFill>
                  <a:srgbClr val="FF6600"/>
                </a:solidFill>
                <a:latin typeface="Trebuchet MS" pitchFamily="34" charset="0"/>
              </a:rPr>
              <a:t>Graphical</a:t>
            </a:r>
            <a:r>
              <a:rPr lang="it-IT" sz="5400" dirty="0">
                <a:solidFill>
                  <a:srgbClr val="FF6600"/>
                </a:solidFill>
                <a:latin typeface="Trebuchet MS" pitchFamily="34" charset="0"/>
              </a:rPr>
              <a:t> User Interface</a:t>
            </a:r>
          </a:p>
        </p:txBody>
      </p:sp>
      <p:pic>
        <p:nvPicPr>
          <p:cNvPr id="4" name="YonParadoxUI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29725" y="2118814"/>
            <a:ext cx="7764780" cy="4367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058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Common </a:t>
            </a:r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challenges</a:t>
            </a:r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in VR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203105"/>
            <a:ext cx="81417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smtClean="0">
                <a:solidFill>
                  <a:srgbClr val="FF6600"/>
                </a:solidFill>
                <a:latin typeface="Trebuchet MS" pitchFamily="34" charset="0"/>
              </a:rPr>
              <a:t>The </a:t>
            </a:r>
            <a:r>
              <a:rPr lang="it-IT" sz="4400" dirty="0" err="1" smtClean="0">
                <a:solidFill>
                  <a:srgbClr val="FF6600"/>
                </a:solidFill>
                <a:latin typeface="Trebuchet MS" pitchFamily="34" charset="0"/>
              </a:rPr>
              <a:t>user</a:t>
            </a:r>
            <a:r>
              <a:rPr lang="it-IT" sz="4400" dirty="0" smtClean="0">
                <a:solidFill>
                  <a:srgbClr val="FF6600"/>
                </a:solidFill>
                <a:latin typeface="Trebuchet MS" pitchFamily="34" charset="0"/>
              </a:rPr>
              <a:t> </a:t>
            </a:r>
            <a:r>
              <a:rPr lang="it-IT" sz="4400" dirty="0" err="1" smtClean="0">
                <a:solidFill>
                  <a:srgbClr val="FF6600"/>
                </a:solidFill>
                <a:latin typeface="Trebuchet MS" pitchFamily="34" charset="0"/>
              </a:rPr>
              <a:t>movement</a:t>
            </a:r>
            <a:endParaRPr lang="it-IT" sz="4400" dirty="0" smtClean="0">
              <a:solidFill>
                <a:srgbClr val="FF6600"/>
              </a:solidFill>
              <a:latin typeface="Trebuchet MS" pitchFamily="34" charset="0"/>
            </a:endParaRPr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272967" y="1972546"/>
            <a:ext cx="8627193" cy="4664474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571500" indent="-571500">
              <a:buFontTx/>
              <a:buChar char="-"/>
            </a:pP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The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user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can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move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and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you</a:t>
            </a:r>
            <a:r>
              <a:rPr lang="it-IT" sz="3200" b="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cannot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phisically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stop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him</a:t>
            </a:r>
            <a:endParaRPr lang="it-IT" sz="32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endParaRPr lang="it-IT" sz="32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2300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Common </a:t>
            </a:r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challenges</a:t>
            </a:r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in VR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203105"/>
            <a:ext cx="81417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smtClean="0">
                <a:solidFill>
                  <a:srgbClr val="FF6600"/>
                </a:solidFill>
                <a:latin typeface="Trebuchet MS" pitchFamily="34" charset="0"/>
              </a:rPr>
              <a:t>The </a:t>
            </a:r>
            <a:r>
              <a:rPr lang="it-IT" sz="4400" dirty="0" err="1" smtClean="0">
                <a:solidFill>
                  <a:srgbClr val="FF6600"/>
                </a:solidFill>
                <a:latin typeface="Trebuchet MS" pitchFamily="34" charset="0"/>
              </a:rPr>
              <a:t>user</a:t>
            </a:r>
            <a:r>
              <a:rPr lang="it-IT" sz="4400" dirty="0" smtClean="0">
                <a:solidFill>
                  <a:srgbClr val="FF6600"/>
                </a:solidFill>
                <a:latin typeface="Trebuchet MS" pitchFamily="34" charset="0"/>
              </a:rPr>
              <a:t> </a:t>
            </a:r>
            <a:r>
              <a:rPr lang="it-IT" sz="4400" dirty="0" err="1" smtClean="0">
                <a:solidFill>
                  <a:srgbClr val="FF6600"/>
                </a:solidFill>
                <a:latin typeface="Trebuchet MS" pitchFamily="34" charset="0"/>
              </a:rPr>
              <a:t>movement</a:t>
            </a:r>
            <a:endParaRPr lang="it-IT" sz="4400" dirty="0" smtClean="0">
              <a:solidFill>
                <a:srgbClr val="FF6600"/>
              </a:solidFill>
              <a:latin typeface="Trebuchet MS" pitchFamily="34" charset="0"/>
            </a:endParaRPr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272967" y="1972546"/>
            <a:ext cx="8627193" cy="4664474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571500" indent="-571500">
              <a:buFontTx/>
              <a:buChar char="-"/>
            </a:pP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The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user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can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move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and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you</a:t>
            </a:r>
            <a:r>
              <a:rPr lang="it-IT" sz="3200" b="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cannot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phisically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stop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him</a:t>
            </a:r>
            <a:endParaRPr lang="it-IT" sz="32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571500" indent="-571500">
              <a:buFontTx/>
              <a:buChar char="-"/>
            </a:pP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Or yes.</a:t>
            </a: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8136" y="2674620"/>
            <a:ext cx="2642616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8246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Common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challenges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in VR</a:t>
            </a:r>
          </a:p>
        </p:txBody>
      </p:sp>
      <p:pic>
        <p:nvPicPr>
          <p:cNvPr id="2" name="HeadInTheGEO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81651" y="1881106"/>
            <a:ext cx="7731388" cy="4348906"/>
          </a:xfrm>
          <a:prstGeom prst="rect">
            <a:avLst/>
          </a:prstGeom>
        </p:spPr>
      </p:pic>
      <p:sp>
        <p:nvSpPr>
          <p:cNvPr id="7" name="Titolo 1"/>
          <p:cNvSpPr txBox="1">
            <a:spLocks/>
          </p:cNvSpPr>
          <p:nvPr/>
        </p:nvSpPr>
        <p:spPr>
          <a:xfrm>
            <a:off x="99060" y="959041"/>
            <a:ext cx="8953499" cy="990645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algn="ctr"/>
            <a:r>
              <a:rPr lang="it-IT" sz="2800" b="0" i="1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Entering</a:t>
            </a:r>
            <a:r>
              <a:rPr lang="it-IT" sz="2800" b="0" i="1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in the </a:t>
            </a:r>
            <a:r>
              <a:rPr lang="it-IT" sz="2800" b="0" i="1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mystic</a:t>
            </a:r>
            <a:r>
              <a:rPr lang="it-IT" sz="2800" b="0" i="1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world </a:t>
            </a:r>
            <a:r>
              <a:rPr lang="it-IT" sz="2800" b="0" i="1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beyond</a:t>
            </a:r>
            <a:r>
              <a:rPr lang="it-IT" sz="2800" b="0" i="1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the </a:t>
            </a:r>
            <a:r>
              <a:rPr lang="it-IT" sz="2800" b="0" i="1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geodata</a:t>
            </a:r>
            <a:endParaRPr lang="it-IT" sz="2800" b="0" i="1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484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Common </a:t>
            </a:r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challenges</a:t>
            </a:r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in VR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203105"/>
            <a:ext cx="81417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smtClean="0">
                <a:solidFill>
                  <a:srgbClr val="FF6600"/>
                </a:solidFill>
                <a:latin typeface="Trebuchet MS" pitchFamily="34" charset="0"/>
              </a:rPr>
              <a:t>Social </a:t>
            </a:r>
            <a:r>
              <a:rPr lang="it-IT" sz="4400" dirty="0" err="1" smtClean="0">
                <a:solidFill>
                  <a:srgbClr val="FF6600"/>
                </a:solidFill>
                <a:latin typeface="Trebuchet MS" pitchFamily="34" charset="0"/>
              </a:rPr>
              <a:t>implications</a:t>
            </a:r>
            <a:endParaRPr lang="it-IT" sz="4400" dirty="0" smtClean="0">
              <a:solidFill>
                <a:srgbClr val="FF6600"/>
              </a:solidFill>
              <a:latin typeface="Trebuchet MS" pitchFamily="34" charset="0"/>
            </a:endParaRPr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272967" y="1972546"/>
            <a:ext cx="8627193" cy="4664474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571500" indent="-571500">
              <a:buFontTx/>
              <a:buChar char="-"/>
            </a:pP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You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can violate personal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space</a:t>
            </a:r>
            <a:endParaRPr lang="it-IT" sz="32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571500" indent="-571500">
              <a:buFontTx/>
              <a:buChar char="-"/>
            </a:pP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What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if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you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put a bin on the head of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another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one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?</a:t>
            </a:r>
          </a:p>
          <a:p>
            <a:endParaRPr lang="it-IT" sz="32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39313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What</a:t>
            </a:r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game or </a:t>
            </a:r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experience</a:t>
            </a:r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will</a:t>
            </a:r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you</a:t>
            </a:r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develop</a:t>
            </a:r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?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10" name="CasellaDiTesto 9"/>
          <p:cNvSpPr txBox="1"/>
          <p:nvPr/>
        </p:nvSpPr>
        <p:spPr>
          <a:xfrm>
            <a:off x="476469" y="1243487"/>
            <a:ext cx="8181755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Tx/>
              <a:buChar char="-"/>
            </a:pPr>
            <a:r>
              <a:rPr lang="it-IT" sz="4000" dirty="0">
                <a:solidFill>
                  <a:srgbClr val="FF6600"/>
                </a:solidFill>
                <a:latin typeface="Trebuchet MS" pitchFamily="34" charset="0"/>
              </a:rPr>
              <a:t>&lt; </a:t>
            </a:r>
            <a:r>
              <a:rPr lang="it-IT" sz="4000" dirty="0" err="1" smtClean="0">
                <a:solidFill>
                  <a:schemeClr val="bg1"/>
                </a:solidFill>
                <a:latin typeface="Trebuchet MS" pitchFamily="34" charset="0"/>
              </a:rPr>
              <a:t>Seated</a:t>
            </a:r>
            <a:r>
              <a:rPr lang="it-IT" sz="4000" dirty="0" smtClean="0">
                <a:solidFill>
                  <a:schemeClr val="bg1"/>
                </a:solidFill>
                <a:latin typeface="Trebuchet MS" pitchFamily="34" charset="0"/>
              </a:rPr>
              <a:t> </a:t>
            </a:r>
            <a:r>
              <a:rPr lang="it-IT" sz="4000" dirty="0" err="1" smtClean="0">
                <a:solidFill>
                  <a:schemeClr val="bg1"/>
                </a:solidFill>
                <a:latin typeface="Trebuchet MS" pitchFamily="34" charset="0"/>
              </a:rPr>
              <a:t>experience</a:t>
            </a:r>
            <a:r>
              <a:rPr lang="it-IT" sz="4000" dirty="0" smtClean="0">
                <a:solidFill>
                  <a:schemeClr val="bg1"/>
                </a:solidFill>
                <a:latin typeface="Trebuchet MS" pitchFamily="34" charset="0"/>
              </a:rPr>
              <a:t> </a:t>
            </a:r>
            <a:r>
              <a:rPr lang="it-IT" sz="4000" dirty="0">
                <a:solidFill>
                  <a:srgbClr val="FF6600"/>
                </a:solidFill>
                <a:latin typeface="Trebuchet MS" pitchFamily="34" charset="0"/>
              </a:rPr>
              <a:t>&gt;</a:t>
            </a:r>
            <a:endParaRPr lang="it-IT" sz="4000" dirty="0" smtClean="0">
              <a:solidFill>
                <a:schemeClr val="bg1"/>
              </a:solidFill>
              <a:latin typeface="Trebuchet MS" pitchFamily="34" charset="0"/>
            </a:endParaRPr>
          </a:p>
          <a:p>
            <a:pPr marL="571500" indent="-571500">
              <a:buFontTx/>
              <a:buChar char="-"/>
            </a:pPr>
            <a:r>
              <a:rPr lang="it-IT" sz="4000" dirty="0" smtClean="0">
                <a:solidFill>
                  <a:srgbClr val="FF6600"/>
                </a:solidFill>
                <a:latin typeface="Trebuchet MS" pitchFamily="34" charset="0"/>
              </a:rPr>
              <a:t>&lt; </a:t>
            </a:r>
            <a:r>
              <a:rPr lang="it-IT" sz="4000" dirty="0" smtClean="0">
                <a:solidFill>
                  <a:schemeClr val="bg1"/>
                </a:solidFill>
                <a:latin typeface="Trebuchet MS" pitchFamily="34" charset="0"/>
              </a:rPr>
              <a:t>Standing </a:t>
            </a:r>
            <a:r>
              <a:rPr lang="it-IT" sz="4000" dirty="0" err="1" smtClean="0">
                <a:solidFill>
                  <a:schemeClr val="bg1"/>
                </a:solidFill>
                <a:latin typeface="Trebuchet MS" pitchFamily="34" charset="0"/>
              </a:rPr>
              <a:t>experience</a:t>
            </a:r>
            <a:r>
              <a:rPr lang="it-IT" sz="4000" dirty="0" smtClean="0">
                <a:solidFill>
                  <a:schemeClr val="bg1"/>
                </a:solidFill>
                <a:latin typeface="Trebuchet MS" pitchFamily="34" charset="0"/>
              </a:rPr>
              <a:t> </a:t>
            </a:r>
            <a:r>
              <a:rPr lang="it-IT" sz="4000" dirty="0">
                <a:solidFill>
                  <a:srgbClr val="FF6600"/>
                </a:solidFill>
                <a:latin typeface="Trebuchet MS" pitchFamily="34" charset="0"/>
              </a:rPr>
              <a:t>&gt;</a:t>
            </a:r>
            <a:endParaRPr lang="it-IT" sz="4000" dirty="0" smtClean="0">
              <a:solidFill>
                <a:srgbClr val="FF6600"/>
              </a:solidFill>
              <a:latin typeface="Trebuchet MS" pitchFamily="34" charset="0"/>
            </a:endParaRPr>
          </a:p>
          <a:p>
            <a:pPr marL="571500" indent="-571500">
              <a:buFontTx/>
              <a:buChar char="-"/>
            </a:pPr>
            <a:r>
              <a:rPr lang="it-IT" sz="4000" dirty="0" smtClean="0">
                <a:solidFill>
                  <a:srgbClr val="FF6600"/>
                </a:solidFill>
                <a:latin typeface="Trebuchet MS" pitchFamily="34" charset="0"/>
              </a:rPr>
              <a:t>&lt; </a:t>
            </a:r>
            <a:r>
              <a:rPr lang="it-IT" sz="4000" dirty="0" err="1">
                <a:solidFill>
                  <a:schemeClr val="bg1"/>
                </a:solidFill>
                <a:latin typeface="Trebuchet MS" pitchFamily="34" charset="0"/>
              </a:rPr>
              <a:t>Roomscale</a:t>
            </a:r>
            <a:r>
              <a:rPr lang="it-IT" sz="4000" dirty="0">
                <a:solidFill>
                  <a:schemeClr val="bg1"/>
                </a:solidFill>
                <a:latin typeface="Trebuchet MS" pitchFamily="34" charset="0"/>
              </a:rPr>
              <a:t> </a:t>
            </a:r>
            <a:r>
              <a:rPr lang="it-IT" sz="4000" dirty="0" err="1" smtClean="0">
                <a:solidFill>
                  <a:schemeClr val="bg1"/>
                </a:solidFill>
                <a:latin typeface="Trebuchet MS" pitchFamily="34" charset="0"/>
              </a:rPr>
              <a:t>experience</a:t>
            </a:r>
            <a:r>
              <a:rPr lang="it-IT" sz="4000" dirty="0" smtClean="0">
                <a:solidFill>
                  <a:schemeClr val="bg1"/>
                </a:solidFill>
                <a:latin typeface="Trebuchet MS" pitchFamily="34" charset="0"/>
              </a:rPr>
              <a:t> </a:t>
            </a:r>
            <a:r>
              <a:rPr lang="it-IT" sz="4000" dirty="0" smtClean="0">
                <a:solidFill>
                  <a:srgbClr val="FF6600"/>
                </a:solidFill>
                <a:latin typeface="Trebuchet MS" pitchFamily="34" charset="0"/>
              </a:rPr>
              <a:t>&gt;</a:t>
            </a:r>
          </a:p>
          <a:p>
            <a:pPr marL="571500" indent="-571500">
              <a:buFontTx/>
              <a:buChar char="-"/>
            </a:pPr>
            <a:r>
              <a:rPr lang="it-IT" sz="4000" dirty="0" smtClean="0">
                <a:solidFill>
                  <a:srgbClr val="FF6600"/>
                </a:solidFill>
                <a:latin typeface="Trebuchet MS" pitchFamily="34" charset="0"/>
              </a:rPr>
              <a:t>&lt; </a:t>
            </a:r>
            <a:r>
              <a:rPr lang="it-IT" sz="4000" dirty="0" smtClean="0">
                <a:solidFill>
                  <a:schemeClr val="bg1"/>
                </a:solidFill>
                <a:latin typeface="Trebuchet MS" pitchFamily="34" charset="0"/>
              </a:rPr>
              <a:t>VR </a:t>
            </a:r>
            <a:r>
              <a:rPr lang="it-IT" sz="4000" dirty="0" err="1" smtClean="0">
                <a:solidFill>
                  <a:schemeClr val="bg1"/>
                </a:solidFill>
                <a:latin typeface="Trebuchet MS" pitchFamily="34" charset="0"/>
              </a:rPr>
              <a:t>Parks</a:t>
            </a:r>
            <a:r>
              <a:rPr lang="it-IT" sz="4000" dirty="0" smtClean="0">
                <a:solidFill>
                  <a:schemeClr val="bg1"/>
                </a:solidFill>
                <a:latin typeface="Trebuchet MS" pitchFamily="34" charset="0"/>
              </a:rPr>
              <a:t> </a:t>
            </a:r>
            <a:r>
              <a:rPr lang="it-IT" sz="4000" dirty="0" smtClean="0">
                <a:solidFill>
                  <a:srgbClr val="FF6600"/>
                </a:solidFill>
                <a:latin typeface="Trebuchet MS" pitchFamily="34" charset="0"/>
              </a:rPr>
              <a:t>&gt;</a:t>
            </a:r>
          </a:p>
          <a:p>
            <a:pPr marL="571500" indent="-571500">
              <a:buFontTx/>
              <a:buChar char="-"/>
            </a:pPr>
            <a:endParaRPr lang="it-IT" sz="4000" dirty="0">
              <a:solidFill>
                <a:srgbClr val="FF6600"/>
              </a:solidFill>
              <a:latin typeface="Trebuchet MS" pitchFamily="34" charset="0"/>
            </a:endParaRPr>
          </a:p>
          <a:p>
            <a:r>
              <a:rPr lang="it-IT" sz="4000" dirty="0">
                <a:solidFill>
                  <a:srgbClr val="FF6600"/>
                </a:solidFill>
                <a:latin typeface="Trebuchet MS" pitchFamily="34" charset="0"/>
              </a:rPr>
              <a:t>&lt; </a:t>
            </a:r>
            <a:r>
              <a:rPr lang="it-IT" sz="4000" dirty="0" err="1" smtClean="0">
                <a:solidFill>
                  <a:schemeClr val="bg1"/>
                </a:solidFill>
                <a:latin typeface="Trebuchet MS" pitchFamily="34" charset="0"/>
              </a:rPr>
              <a:t>Modifiers</a:t>
            </a:r>
            <a:r>
              <a:rPr lang="it-IT" sz="4000" dirty="0">
                <a:solidFill>
                  <a:schemeClr val="bg1"/>
                </a:solidFill>
                <a:latin typeface="Trebuchet MS" pitchFamily="34" charset="0"/>
              </a:rPr>
              <a:t> </a:t>
            </a:r>
            <a:r>
              <a:rPr lang="it-IT" sz="4000" dirty="0">
                <a:solidFill>
                  <a:srgbClr val="FF6600"/>
                </a:solidFill>
                <a:latin typeface="Trebuchet MS" pitchFamily="34" charset="0"/>
              </a:rPr>
              <a:t>&gt;</a:t>
            </a:r>
            <a:endParaRPr lang="it-IT" sz="4000" dirty="0" smtClean="0">
              <a:solidFill>
                <a:schemeClr val="bg1"/>
              </a:solidFill>
              <a:latin typeface="Trebuchet MS" pitchFamily="34" charset="0"/>
            </a:endParaRPr>
          </a:p>
          <a:p>
            <a:r>
              <a:rPr lang="it-IT" sz="3200" dirty="0" smtClean="0">
                <a:solidFill>
                  <a:schemeClr val="bg1"/>
                </a:solidFill>
                <a:latin typeface="Trebuchet MS" pitchFamily="34" charset="0"/>
              </a:rPr>
              <a:t>1° or 3° </a:t>
            </a:r>
            <a:r>
              <a:rPr lang="it-IT" sz="3200" dirty="0" err="1" smtClean="0">
                <a:solidFill>
                  <a:schemeClr val="bg1"/>
                </a:solidFill>
                <a:latin typeface="Trebuchet MS" pitchFamily="34" charset="0"/>
              </a:rPr>
              <a:t>person</a:t>
            </a:r>
            <a:r>
              <a:rPr lang="it-IT" sz="3200" dirty="0" smtClean="0">
                <a:solidFill>
                  <a:schemeClr val="bg1"/>
                </a:solidFill>
                <a:latin typeface="Trebuchet MS" pitchFamily="34" charset="0"/>
              </a:rPr>
              <a:t>?</a:t>
            </a:r>
          </a:p>
          <a:p>
            <a:r>
              <a:rPr lang="it-IT" sz="3200" dirty="0" err="1" smtClean="0">
                <a:solidFill>
                  <a:schemeClr val="bg1"/>
                </a:solidFill>
                <a:latin typeface="Trebuchet MS" pitchFamily="34" charset="0"/>
              </a:rPr>
              <a:t>Fixed</a:t>
            </a:r>
            <a:r>
              <a:rPr lang="it-IT" sz="3200" dirty="0">
                <a:solidFill>
                  <a:schemeClr val="bg1"/>
                </a:solidFill>
                <a:latin typeface="Trebuchet MS" pitchFamily="34" charset="0"/>
              </a:rPr>
              <a:t> </a:t>
            </a:r>
            <a:r>
              <a:rPr lang="it-IT" sz="3200" dirty="0" smtClean="0">
                <a:solidFill>
                  <a:schemeClr val="bg1"/>
                </a:solidFill>
                <a:latin typeface="Trebuchet MS" pitchFamily="34" charset="0"/>
              </a:rPr>
              <a:t>or </a:t>
            </a:r>
            <a:r>
              <a:rPr lang="it-IT" sz="3200" dirty="0" err="1" smtClean="0">
                <a:solidFill>
                  <a:schemeClr val="bg1"/>
                </a:solidFill>
                <a:latin typeface="Trebuchet MS" pitchFamily="34" charset="0"/>
              </a:rPr>
              <a:t>moving</a:t>
            </a:r>
            <a:r>
              <a:rPr lang="it-IT" sz="3200" dirty="0" smtClean="0">
                <a:solidFill>
                  <a:schemeClr val="bg1"/>
                </a:solidFill>
                <a:latin typeface="Trebuchet MS" pitchFamily="34" charset="0"/>
              </a:rPr>
              <a:t> position?</a:t>
            </a:r>
          </a:p>
          <a:p>
            <a:r>
              <a:rPr lang="it-IT" sz="3200" dirty="0" err="1" smtClean="0">
                <a:solidFill>
                  <a:schemeClr val="bg1"/>
                </a:solidFill>
                <a:latin typeface="Trebuchet MS" pitchFamily="34" charset="0"/>
              </a:rPr>
              <a:t>Which</a:t>
            </a:r>
            <a:r>
              <a:rPr lang="it-IT" sz="3200" dirty="0" smtClean="0">
                <a:solidFill>
                  <a:schemeClr val="bg1"/>
                </a:solidFill>
                <a:latin typeface="Trebuchet MS" pitchFamily="34" charset="0"/>
              </a:rPr>
              <a:t> </a:t>
            </a:r>
            <a:r>
              <a:rPr lang="it-IT" sz="3200" dirty="0" err="1" smtClean="0">
                <a:solidFill>
                  <a:schemeClr val="bg1"/>
                </a:solidFill>
                <a:latin typeface="Trebuchet MS" pitchFamily="34" charset="0"/>
              </a:rPr>
              <a:t>controllers</a:t>
            </a:r>
            <a:r>
              <a:rPr lang="it-IT" sz="3200" dirty="0" smtClean="0">
                <a:solidFill>
                  <a:schemeClr val="bg1"/>
                </a:solidFill>
                <a:latin typeface="Trebuchet MS" pitchFamily="34" charset="0"/>
              </a:rPr>
              <a:t>?</a:t>
            </a:r>
          </a:p>
        </p:txBody>
      </p:sp>
      <p:pic>
        <p:nvPicPr>
          <p:cNvPr id="4098" name="Picture 2" descr="F:\Work\Seminari\7_Microsoft\Images\option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914" y="3838514"/>
            <a:ext cx="3595962" cy="270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6578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Common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challenges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in VR</a:t>
            </a:r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272967" y="1972546"/>
            <a:ext cx="8627193" cy="4664474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571500" indent="-571500">
              <a:buFontTx/>
              <a:buChar char="-"/>
            </a:pPr>
            <a:endParaRPr lang="it-IT" sz="3733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571500" indent="-571500">
              <a:buFontTx/>
              <a:buChar char="-"/>
            </a:pPr>
            <a:endParaRPr lang="it-IT" sz="3733" b="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163" y="1682905"/>
            <a:ext cx="7344797" cy="4877915"/>
          </a:xfrm>
          <a:prstGeom prst="rect">
            <a:avLst/>
          </a:prstGeom>
        </p:spPr>
      </p:pic>
      <p:sp>
        <p:nvSpPr>
          <p:cNvPr id="7" name="Titolo 1"/>
          <p:cNvSpPr txBox="1">
            <a:spLocks/>
          </p:cNvSpPr>
          <p:nvPr/>
        </p:nvSpPr>
        <p:spPr>
          <a:xfrm>
            <a:off x="272967" y="890461"/>
            <a:ext cx="8627193" cy="990645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algn="ctr"/>
            <a:r>
              <a:rPr lang="it-IT" sz="2800" b="0" i="1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Definitely</a:t>
            </a:r>
            <a:r>
              <a:rPr lang="it-IT" sz="2800" b="0" i="1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an </a:t>
            </a:r>
            <a:r>
              <a:rPr lang="it-IT" sz="2800" b="0" i="1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experiment</a:t>
            </a:r>
            <a:r>
              <a:rPr lang="it-IT" sz="2800" b="0" i="1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on avatar </a:t>
            </a:r>
            <a:r>
              <a:rPr lang="it-IT" sz="2800" b="0" i="1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constraints</a:t>
            </a:r>
            <a:endParaRPr lang="it-IT" sz="2800" b="0" i="1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962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Common </a:t>
            </a:r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challenges</a:t>
            </a:r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in VR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203105"/>
            <a:ext cx="81417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smtClean="0">
                <a:solidFill>
                  <a:srgbClr val="FF6600"/>
                </a:solidFill>
                <a:latin typeface="Trebuchet MS" pitchFamily="34" charset="0"/>
              </a:rPr>
              <a:t>Limited input</a:t>
            </a:r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272967" y="1972546"/>
            <a:ext cx="8627193" cy="4664474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571500" indent="-571500">
              <a:buFontTx/>
              <a:buChar char="-"/>
            </a:pP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You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do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not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see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your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keyboard</a:t>
            </a:r>
            <a:endParaRPr lang="it-IT" sz="32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571500" indent="-571500">
              <a:buFontTx/>
              <a:buChar char="-"/>
            </a:pP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You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do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not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see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your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hands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(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except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leap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motion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)</a:t>
            </a:r>
          </a:p>
          <a:p>
            <a:endParaRPr lang="it-IT" sz="32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pic>
        <p:nvPicPr>
          <p:cNvPr id="11266" name="Picture 2" descr="F:\Work\Seminari\7_Microsoft\Images\DayDreamKeyboard.gif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5195" y="4304783"/>
            <a:ext cx="3924300" cy="2105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1663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Locomotion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203105"/>
            <a:ext cx="81417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err="1" smtClean="0">
                <a:solidFill>
                  <a:srgbClr val="FF6600"/>
                </a:solidFill>
                <a:latin typeface="Trebuchet MS" pitchFamily="34" charset="0"/>
              </a:rPr>
              <a:t>Locomotion</a:t>
            </a:r>
            <a:r>
              <a:rPr lang="it-IT" sz="4400" dirty="0" smtClean="0">
                <a:solidFill>
                  <a:srgbClr val="FF6600"/>
                </a:solidFill>
                <a:latin typeface="Trebuchet MS" pitchFamily="34" charset="0"/>
              </a:rPr>
              <a:t> in VR: </a:t>
            </a:r>
            <a:r>
              <a:rPr lang="it-IT" sz="4400" dirty="0" err="1" smtClean="0">
                <a:solidFill>
                  <a:srgbClr val="FF6600"/>
                </a:solidFill>
                <a:latin typeface="Trebuchet MS" pitchFamily="34" charset="0"/>
              </a:rPr>
              <a:t>problems</a:t>
            </a:r>
            <a:endParaRPr lang="it-IT" sz="4400" dirty="0" smtClean="0">
              <a:solidFill>
                <a:srgbClr val="FF6600"/>
              </a:solidFill>
              <a:latin typeface="Trebuchet MS" pitchFamily="34" charset="0"/>
            </a:endParaRPr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272967" y="1972546"/>
            <a:ext cx="8558613" cy="4664474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571500" indent="-571500">
              <a:buFontTx/>
              <a:buChar char="-"/>
            </a:pP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Simulator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(cyber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, VR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, «the new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name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you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came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up with»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)</a:t>
            </a:r>
          </a:p>
          <a:p>
            <a:pPr marL="571500" indent="-571500">
              <a:buFontTx/>
              <a:buChar char="-"/>
            </a:pP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Violation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of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boundaries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of the world</a:t>
            </a:r>
          </a:p>
          <a:p>
            <a:pPr marL="571500" indent="-571500">
              <a:buFontTx/>
              <a:buChar char="-"/>
            </a:pP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Locomotion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inputs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for non-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gamer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people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</a:p>
          <a:p>
            <a:pPr marL="571500" indent="-571500">
              <a:buFontTx/>
              <a:buChar char="-"/>
            </a:pP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Did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I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forget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to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mention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simulator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?</a:t>
            </a:r>
            <a:endParaRPr lang="it-IT" sz="40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571500" indent="-571500">
              <a:buFontTx/>
              <a:buChar char="-"/>
            </a:pPr>
            <a:endParaRPr lang="it-IT" sz="32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3680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Locomotion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272966" y="1164826"/>
            <a:ext cx="8558613" cy="1273574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571500" indent="-571500">
              <a:buFontTx/>
              <a:buChar char="-"/>
            </a:pP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Until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we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get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those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,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we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have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to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find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our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workarounds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!</a:t>
            </a:r>
          </a:p>
          <a:p>
            <a:pPr marL="571500" indent="-571500">
              <a:buFontTx/>
              <a:buChar char="-"/>
            </a:pPr>
            <a:endParaRPr lang="it-IT" sz="32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752" y="2438400"/>
            <a:ext cx="7559040" cy="417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190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Understanding</a:t>
            </a:r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simulator </a:t>
            </a:r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203105"/>
            <a:ext cx="82712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 smtClean="0">
                <a:solidFill>
                  <a:srgbClr val="FF6600"/>
                </a:solidFill>
                <a:latin typeface="Trebuchet MS" pitchFamily="34" charset="0"/>
              </a:rPr>
              <a:t>To </a:t>
            </a:r>
            <a:r>
              <a:rPr lang="it-IT" sz="3600" dirty="0" err="1" smtClean="0">
                <a:solidFill>
                  <a:srgbClr val="FF6600"/>
                </a:solidFill>
                <a:latin typeface="Trebuchet MS" pitchFamily="34" charset="0"/>
              </a:rPr>
              <a:t>know</a:t>
            </a:r>
            <a:r>
              <a:rPr lang="it-IT" sz="3600" dirty="0" smtClean="0">
                <a:solidFill>
                  <a:srgbClr val="FF6600"/>
                </a:solidFill>
                <a:latin typeface="Trebuchet MS" pitchFamily="34" charset="0"/>
              </a:rPr>
              <a:t> </a:t>
            </a:r>
            <a:r>
              <a:rPr lang="it-IT" sz="3600" dirty="0" err="1" smtClean="0">
                <a:solidFill>
                  <a:srgbClr val="FF6600"/>
                </a:solidFill>
                <a:latin typeface="Trebuchet MS" pitchFamily="34" charset="0"/>
              </a:rPr>
              <a:t>your</a:t>
            </a:r>
            <a:r>
              <a:rPr lang="it-IT" sz="3600" dirty="0" smtClean="0">
                <a:solidFill>
                  <a:srgbClr val="FF6600"/>
                </a:solidFill>
                <a:latin typeface="Trebuchet MS" pitchFamily="34" charset="0"/>
              </a:rPr>
              <a:t> </a:t>
            </a:r>
            <a:r>
              <a:rPr lang="it-IT" sz="3600" dirty="0" err="1" smtClean="0">
                <a:solidFill>
                  <a:srgbClr val="FF6600"/>
                </a:solidFill>
                <a:latin typeface="Trebuchet MS" pitchFamily="34" charset="0"/>
              </a:rPr>
              <a:t>Enemy</a:t>
            </a:r>
            <a:r>
              <a:rPr lang="it-IT" sz="3600" dirty="0" smtClean="0">
                <a:solidFill>
                  <a:srgbClr val="FF6600"/>
                </a:solidFill>
                <a:latin typeface="Trebuchet MS" pitchFamily="34" charset="0"/>
              </a:rPr>
              <a:t>, </a:t>
            </a:r>
            <a:r>
              <a:rPr lang="it-IT" sz="3600" dirty="0" err="1" smtClean="0">
                <a:solidFill>
                  <a:srgbClr val="FF6600"/>
                </a:solidFill>
                <a:latin typeface="Trebuchet MS" pitchFamily="34" charset="0"/>
              </a:rPr>
              <a:t>you</a:t>
            </a:r>
            <a:r>
              <a:rPr lang="it-IT" sz="3600" dirty="0" smtClean="0">
                <a:solidFill>
                  <a:srgbClr val="FF6600"/>
                </a:solidFill>
                <a:latin typeface="Trebuchet MS" pitchFamily="34" charset="0"/>
              </a:rPr>
              <a:t> must </a:t>
            </a:r>
            <a:r>
              <a:rPr lang="it-IT" sz="3600" dirty="0" err="1" smtClean="0">
                <a:solidFill>
                  <a:srgbClr val="FF6600"/>
                </a:solidFill>
                <a:latin typeface="Trebuchet MS" pitchFamily="34" charset="0"/>
              </a:rPr>
              <a:t>become</a:t>
            </a:r>
            <a:r>
              <a:rPr lang="it-IT" sz="3600" dirty="0" smtClean="0">
                <a:solidFill>
                  <a:srgbClr val="FF6600"/>
                </a:solidFill>
                <a:latin typeface="Trebuchet MS" pitchFamily="34" charset="0"/>
              </a:rPr>
              <a:t> </a:t>
            </a:r>
            <a:r>
              <a:rPr lang="it-IT" sz="3600" dirty="0" err="1" smtClean="0">
                <a:solidFill>
                  <a:srgbClr val="FF6600"/>
                </a:solidFill>
                <a:latin typeface="Trebuchet MS" pitchFamily="34" charset="0"/>
              </a:rPr>
              <a:t>your</a:t>
            </a:r>
            <a:r>
              <a:rPr lang="it-IT" sz="3600" dirty="0" smtClean="0">
                <a:solidFill>
                  <a:srgbClr val="FF6600"/>
                </a:solidFill>
                <a:latin typeface="Trebuchet MS" pitchFamily="34" charset="0"/>
              </a:rPr>
              <a:t> </a:t>
            </a:r>
            <a:r>
              <a:rPr lang="it-IT" sz="3600" dirty="0" err="1" smtClean="0">
                <a:solidFill>
                  <a:srgbClr val="FF6600"/>
                </a:solidFill>
                <a:latin typeface="Trebuchet MS" pitchFamily="34" charset="0"/>
              </a:rPr>
              <a:t>Enemy</a:t>
            </a:r>
            <a:r>
              <a:rPr lang="it-IT" sz="3600" dirty="0" smtClean="0">
                <a:solidFill>
                  <a:srgbClr val="FF6600"/>
                </a:solidFill>
                <a:latin typeface="Trebuchet MS" pitchFamily="34" charset="0"/>
              </a:rPr>
              <a:t> </a:t>
            </a:r>
          </a:p>
          <a:p>
            <a:r>
              <a:rPr lang="it-IT" sz="3600" i="1" dirty="0" smtClean="0">
                <a:solidFill>
                  <a:srgbClr val="FF6600"/>
                </a:solidFill>
                <a:latin typeface="Trebuchet MS" pitchFamily="34" charset="0"/>
              </a:rPr>
              <a:t>– </a:t>
            </a:r>
            <a:r>
              <a:rPr lang="it-IT" sz="3600" i="1" dirty="0" err="1" smtClean="0">
                <a:solidFill>
                  <a:srgbClr val="FF6600"/>
                </a:solidFill>
                <a:latin typeface="Trebuchet MS" pitchFamily="34" charset="0"/>
              </a:rPr>
              <a:t>Sun</a:t>
            </a:r>
            <a:r>
              <a:rPr lang="it-IT" sz="3600" i="1" dirty="0" smtClean="0">
                <a:solidFill>
                  <a:srgbClr val="FF6600"/>
                </a:solidFill>
                <a:latin typeface="Trebuchet MS" pitchFamily="34" charset="0"/>
              </a:rPr>
              <a:t> </a:t>
            </a:r>
            <a:r>
              <a:rPr lang="it-IT" sz="3600" i="1" dirty="0" err="1" smtClean="0">
                <a:solidFill>
                  <a:srgbClr val="FF6600"/>
                </a:solidFill>
                <a:latin typeface="Trebuchet MS" pitchFamily="34" charset="0"/>
              </a:rPr>
              <a:t>Tzu</a:t>
            </a:r>
            <a:endParaRPr lang="it-IT" sz="3600" i="1" dirty="0" smtClean="0">
              <a:solidFill>
                <a:srgbClr val="FF6600"/>
              </a:solidFill>
              <a:latin typeface="Trebuchet MS" pitchFamily="34" charset="0"/>
            </a:endParaRPr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272967" y="3185160"/>
            <a:ext cx="8558613" cy="345186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571500" indent="-571500">
              <a:buFontTx/>
              <a:buChar char="-"/>
            </a:pPr>
            <a:endParaRPr lang="it-IT" sz="32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Titolo 1"/>
          <p:cNvSpPr txBox="1">
            <a:spLocks/>
          </p:cNvSpPr>
          <p:nvPr/>
        </p:nvSpPr>
        <p:spPr>
          <a:xfrm>
            <a:off x="272967" y="2957430"/>
            <a:ext cx="8558613" cy="3679589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Human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specs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: 3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motion-sensing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systems</a:t>
            </a:r>
            <a:endParaRPr lang="it-IT" sz="32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571500" indent="-571500">
              <a:buFontTx/>
              <a:buChar char="-"/>
            </a:pP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Visual (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eyes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detect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vection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)</a:t>
            </a:r>
          </a:p>
          <a:p>
            <a:pPr marL="571500" indent="-571500">
              <a:buFontTx/>
              <a:buChar char="-"/>
            </a:pP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Vestibular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(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inner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ear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)</a:t>
            </a:r>
          </a:p>
          <a:p>
            <a:pPr marL="571500" indent="-571500">
              <a:buFontTx/>
              <a:buChar char="-"/>
            </a:pP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Proprioceptive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( body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sensation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)</a:t>
            </a:r>
          </a:p>
          <a:p>
            <a:pPr marL="571500" indent="-571500">
              <a:buFontTx/>
              <a:buChar char="-"/>
            </a:pPr>
            <a:endParaRPr lang="it-IT" sz="32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571500" indent="-571500">
              <a:buFontTx/>
              <a:buChar char="-"/>
            </a:pP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Normally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, the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three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systems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agree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.</a:t>
            </a:r>
            <a:endParaRPr lang="it-IT" sz="32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3981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Understanding</a:t>
            </a:r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simulator </a:t>
            </a:r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203105"/>
            <a:ext cx="82712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 smtClean="0">
                <a:solidFill>
                  <a:srgbClr val="FF6600"/>
                </a:solidFill>
                <a:latin typeface="Trebuchet MS" pitchFamily="34" charset="0"/>
              </a:rPr>
              <a:t>Simulator </a:t>
            </a:r>
            <a:r>
              <a:rPr lang="it-IT" sz="3600" dirty="0" err="1" smtClean="0">
                <a:solidFill>
                  <a:srgbClr val="FF6600"/>
                </a:solidFill>
                <a:latin typeface="Trebuchet MS" pitchFamily="34" charset="0"/>
              </a:rPr>
              <a:t>Sickness</a:t>
            </a:r>
            <a:endParaRPr lang="it-IT" sz="3600" i="1" dirty="0" smtClean="0">
              <a:solidFill>
                <a:srgbClr val="FF6600"/>
              </a:solidFill>
              <a:latin typeface="Trebuchet MS" pitchFamily="34" charset="0"/>
            </a:endParaRPr>
          </a:p>
        </p:txBody>
      </p:sp>
      <p:sp>
        <p:nvSpPr>
          <p:cNvPr id="4" name="Titolo 1"/>
          <p:cNvSpPr txBox="1">
            <a:spLocks/>
          </p:cNvSpPr>
          <p:nvPr/>
        </p:nvSpPr>
        <p:spPr>
          <a:xfrm>
            <a:off x="272967" y="3185160"/>
            <a:ext cx="8558613" cy="345186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571500" indent="-571500">
              <a:buFontTx/>
              <a:buChar char="-"/>
            </a:pPr>
            <a:endParaRPr lang="it-IT" sz="32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Titolo 1"/>
          <p:cNvSpPr txBox="1">
            <a:spLocks/>
          </p:cNvSpPr>
          <p:nvPr/>
        </p:nvSpPr>
        <p:spPr>
          <a:xfrm>
            <a:off x="332808" y="1849436"/>
            <a:ext cx="8558613" cy="4787584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In VR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there’s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only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visual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illusion</a:t>
            </a:r>
            <a:endParaRPr lang="it-IT" sz="32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- Room scale with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real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locomotion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  <a:sym typeface="Wingdings" pitchFamily="2" charset="2"/>
              </a:rPr>
              <a:t>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  <a:sym typeface="Wingdings" pitchFamily="2" charset="2"/>
              </a:rPr>
              <a:t>Good</a:t>
            </a:r>
            <a:endParaRPr lang="it-IT" sz="3200" b="0" dirty="0">
              <a:solidFill>
                <a:schemeClr val="bg1"/>
              </a:solidFill>
              <a:latin typeface="Trebuchet MS" panose="020B0603020202020204" pitchFamily="34" charset="0"/>
              <a:sym typeface="Wingdings" pitchFamily="2" charset="2"/>
            </a:endParaRPr>
          </a:p>
          <a:p>
            <a:pPr marL="457200" indent="-457200">
              <a:buFontTx/>
              <a:buChar char="-"/>
            </a:pP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Virtual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locomotion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  <a:sym typeface="Wingdings" pitchFamily="2" charset="2"/>
              </a:rPr>
              <a:t>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  <a:sym typeface="Wingdings" pitchFamily="2" charset="2"/>
              </a:rPr>
              <a:t>Vection</a:t>
            </a:r>
            <a:endParaRPr lang="it-IT" sz="3200" b="0" dirty="0" smtClean="0">
              <a:solidFill>
                <a:schemeClr val="bg1"/>
              </a:solidFill>
              <a:latin typeface="Trebuchet MS" panose="020B0603020202020204" pitchFamily="34" charset="0"/>
              <a:sym typeface="Wingdings" pitchFamily="2" charset="2"/>
            </a:endParaRPr>
          </a:p>
          <a:p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  <a:sym typeface="Wingdings" pitchFamily="2" charset="2"/>
              </a:rPr>
              <a:t>Vection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  <a:sym typeface="Wingdings" pitchFamily="2" charset="2"/>
              </a:rPr>
              <a:t>: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  <a:sym typeface="Wingdings" pitchFamily="2" charset="2"/>
              </a:rPr>
              <a:t>visual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  <a:sym typeface="Wingdings" pitchFamily="2" charset="2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  <a:sym typeface="Wingdings" pitchFamily="2" charset="2"/>
              </a:rPr>
              <a:t>cues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  <a:sym typeface="Wingdings" pitchFamily="2" charset="2"/>
              </a:rPr>
              <a:t>,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  <a:sym typeface="Wingdings" pitchFamily="2" charset="2"/>
              </a:rPr>
              <a:t>but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  <a:sym typeface="Wingdings" pitchFamily="2" charset="2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  <a:sym typeface="Wingdings" pitchFamily="2" charset="2"/>
              </a:rPr>
              <a:t>not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  <a:sym typeface="Wingdings" pitchFamily="2" charset="2"/>
              </a:rPr>
              <a:t> the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  <a:sym typeface="Wingdings" pitchFamily="2" charset="2"/>
              </a:rPr>
              <a:t>other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  <a:sym typeface="Wingdings" pitchFamily="2" charset="2"/>
              </a:rPr>
              <a:t> 2</a:t>
            </a:r>
          </a:p>
          <a:p>
            <a:endParaRPr lang="it-IT" sz="3200" b="0" dirty="0">
              <a:solidFill>
                <a:schemeClr val="bg1"/>
              </a:solidFill>
              <a:latin typeface="Trebuchet MS" panose="020B0603020202020204" pitchFamily="34" charset="0"/>
              <a:sym typeface="Wingdings" pitchFamily="2" charset="2"/>
            </a:endParaRPr>
          </a:p>
          <a:p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Body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interprets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sensory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mismatch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as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poisoning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and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reacts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by </a:t>
            </a:r>
            <a:r>
              <a:rPr lang="it-IT" sz="32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purging</a:t>
            </a:r>
            <a:r>
              <a:rPr lang="it-IT" sz="32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.</a:t>
            </a:r>
          </a:p>
          <a:p>
            <a:endParaRPr lang="it-IT" sz="32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algn="ctr"/>
            <a:r>
              <a:rPr lang="it-IT" sz="3200" u="sng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PLEASE DO NOT FIGHT IT.</a:t>
            </a:r>
            <a:endParaRPr lang="it-IT" sz="3200" u="sng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6422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Development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tips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on simulator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195485"/>
            <a:ext cx="82712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dirty="0" smtClean="0">
                <a:solidFill>
                  <a:srgbClr val="FF6600"/>
                </a:solidFill>
                <a:latin typeface="Trebuchet MS" pitchFamily="34" charset="0"/>
              </a:rPr>
              <a:t>Some </a:t>
            </a:r>
            <a:r>
              <a:rPr lang="it-IT" sz="5400" dirty="0" err="1" smtClean="0">
                <a:solidFill>
                  <a:srgbClr val="FF6600"/>
                </a:solidFill>
                <a:latin typeface="Trebuchet MS" pitchFamily="34" charset="0"/>
              </a:rPr>
              <a:t>tips</a:t>
            </a:r>
            <a:r>
              <a:rPr lang="it-IT" sz="5400" dirty="0" smtClean="0">
                <a:solidFill>
                  <a:srgbClr val="FF6600"/>
                </a:solidFill>
                <a:latin typeface="Trebuchet MS" pitchFamily="34" charset="0"/>
              </a:rPr>
              <a:t> for </a:t>
            </a:r>
            <a:r>
              <a:rPr lang="it-IT" sz="5400" dirty="0" err="1" smtClean="0">
                <a:solidFill>
                  <a:srgbClr val="FF6600"/>
                </a:solidFill>
                <a:latin typeface="Trebuchet MS" pitchFamily="34" charset="0"/>
              </a:rPr>
              <a:t>sim</a:t>
            </a:r>
            <a:r>
              <a:rPr lang="it-IT" sz="5400" dirty="0" smtClean="0">
                <a:solidFill>
                  <a:srgbClr val="FF6600"/>
                </a:solidFill>
                <a:latin typeface="Trebuchet MS" pitchFamily="34" charset="0"/>
              </a:rPr>
              <a:t> </a:t>
            </a:r>
            <a:r>
              <a:rPr lang="it-IT" sz="5400" dirty="0" err="1" smtClean="0">
                <a:solidFill>
                  <a:srgbClr val="FF6600"/>
                </a:solidFill>
                <a:latin typeface="Trebuchet MS" pitchFamily="34" charset="0"/>
              </a:rPr>
              <a:t>sickness</a:t>
            </a:r>
            <a:endParaRPr lang="it-IT" sz="5400" dirty="0">
              <a:solidFill>
                <a:srgbClr val="FF6600"/>
              </a:solidFill>
              <a:latin typeface="Trebuchet MS" pitchFamily="34" charset="0"/>
            </a:endParaRPr>
          </a:p>
        </p:txBody>
      </p:sp>
      <p:sp>
        <p:nvSpPr>
          <p:cNvPr id="5" name="Titolo 1"/>
          <p:cNvSpPr txBox="1">
            <a:spLocks/>
          </p:cNvSpPr>
          <p:nvPr/>
        </p:nvSpPr>
        <p:spPr>
          <a:xfrm>
            <a:off x="332807" y="2241150"/>
            <a:ext cx="8558613" cy="437301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457200" indent="-457200">
              <a:buFontTx/>
              <a:buChar char="-"/>
            </a:pP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No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static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splash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screens</a:t>
            </a:r>
            <a:r>
              <a:rPr lang="it-IT" sz="2800" b="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glued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to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your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face</a:t>
            </a:r>
          </a:p>
          <a:p>
            <a:pPr marL="457200" indent="-457200">
              <a:buFontTx/>
              <a:buChar char="-"/>
            </a:pP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The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user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HAS TO be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able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to look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around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,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always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.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Even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in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menus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.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Even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in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cutscenes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.</a:t>
            </a:r>
          </a:p>
          <a:p>
            <a:pPr marL="457200" indent="-457200">
              <a:buFontTx/>
              <a:buChar char="-"/>
            </a:pP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Run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at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the maximum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fps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of the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headset</a:t>
            </a: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Tx/>
              <a:buChar char="-"/>
            </a:pP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Accelerations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are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bad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,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expecially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vertical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and side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ones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. Use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them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the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least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you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can.</a:t>
            </a:r>
          </a:p>
          <a:p>
            <a:pPr marL="457200" indent="-457200">
              <a:buFontTx/>
              <a:buChar char="-"/>
            </a:pP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Everything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that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moves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your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camera,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except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your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head,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is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bad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( NO head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bobbing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. NO camera shake!)</a:t>
            </a:r>
          </a:p>
          <a:p>
            <a:pPr marL="457200" indent="-457200">
              <a:buFontTx/>
              <a:buChar char="-"/>
            </a:pP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Tx/>
              <a:buChar char="-"/>
            </a:pP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628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Development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tips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on simulator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195485"/>
            <a:ext cx="82712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dirty="0">
                <a:solidFill>
                  <a:srgbClr val="FF6600"/>
                </a:solidFill>
                <a:latin typeface="Trebuchet MS" pitchFamily="34" charset="0"/>
              </a:rPr>
              <a:t>Some </a:t>
            </a:r>
            <a:r>
              <a:rPr lang="it-IT" sz="5400" dirty="0" err="1">
                <a:solidFill>
                  <a:srgbClr val="FF6600"/>
                </a:solidFill>
                <a:latin typeface="Trebuchet MS" pitchFamily="34" charset="0"/>
              </a:rPr>
              <a:t>tips</a:t>
            </a:r>
            <a:r>
              <a:rPr lang="it-IT" sz="5400" dirty="0">
                <a:solidFill>
                  <a:srgbClr val="FF6600"/>
                </a:solidFill>
                <a:latin typeface="Trebuchet MS" pitchFamily="34" charset="0"/>
              </a:rPr>
              <a:t> for </a:t>
            </a:r>
            <a:r>
              <a:rPr lang="it-IT" sz="5400" dirty="0" err="1">
                <a:solidFill>
                  <a:srgbClr val="FF6600"/>
                </a:solidFill>
                <a:latin typeface="Trebuchet MS" pitchFamily="34" charset="0"/>
              </a:rPr>
              <a:t>sim</a:t>
            </a:r>
            <a:r>
              <a:rPr lang="it-IT" sz="5400" dirty="0">
                <a:solidFill>
                  <a:srgbClr val="FF6600"/>
                </a:solidFill>
                <a:latin typeface="Trebuchet MS" pitchFamily="34" charset="0"/>
              </a:rPr>
              <a:t> </a:t>
            </a:r>
            <a:r>
              <a:rPr lang="it-IT" sz="5400" dirty="0" err="1">
                <a:solidFill>
                  <a:srgbClr val="FF6600"/>
                </a:solidFill>
                <a:latin typeface="Trebuchet MS" pitchFamily="34" charset="0"/>
              </a:rPr>
              <a:t>sickness</a:t>
            </a:r>
            <a:endParaRPr lang="it-IT" sz="5400" dirty="0">
              <a:solidFill>
                <a:srgbClr val="FF6600"/>
              </a:solidFill>
              <a:latin typeface="Trebuchet MS" pitchFamily="34" charset="0"/>
            </a:endParaRPr>
          </a:p>
        </p:txBody>
      </p:sp>
      <p:sp>
        <p:nvSpPr>
          <p:cNvPr id="5" name="Titolo 1"/>
          <p:cNvSpPr txBox="1">
            <a:spLocks/>
          </p:cNvSpPr>
          <p:nvPr/>
        </p:nvSpPr>
        <p:spPr>
          <a:xfrm>
            <a:off x="332807" y="2241150"/>
            <a:ext cx="8558613" cy="437301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457200" indent="-457200">
              <a:buFontTx/>
              <a:buChar char="-"/>
            </a:pP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In 1°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person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movement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, use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constant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move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speed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. No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acceleration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when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starting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to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move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. Go from 0 to 1.4 m/s in an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instant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.</a:t>
            </a:r>
          </a:p>
          <a:p>
            <a:pPr marL="457200" indent="-457200">
              <a:buFontTx/>
              <a:buChar char="-"/>
            </a:pPr>
            <a:endParaRPr lang="it-IT" sz="28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Tx/>
              <a:buChar char="-"/>
            </a:pP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Tx/>
              <a:buChar char="-"/>
            </a:pP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Tx/>
              <a:buChar char="-"/>
            </a:pP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5406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Development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tips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on simulator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195485"/>
            <a:ext cx="82712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dirty="0" smtClean="0">
                <a:solidFill>
                  <a:srgbClr val="FF6600"/>
                </a:solidFill>
                <a:latin typeface="Trebuchet MS" pitchFamily="34" charset="0"/>
              </a:rPr>
              <a:t>1° </a:t>
            </a:r>
            <a:r>
              <a:rPr lang="it-IT" sz="5400" dirty="0" err="1" smtClean="0">
                <a:solidFill>
                  <a:srgbClr val="FF6600"/>
                </a:solidFill>
                <a:latin typeface="Trebuchet MS" pitchFamily="34" charset="0"/>
              </a:rPr>
              <a:t>person</a:t>
            </a:r>
            <a:r>
              <a:rPr lang="it-IT" sz="5400" dirty="0" smtClean="0">
                <a:solidFill>
                  <a:srgbClr val="FF6600"/>
                </a:solidFill>
                <a:latin typeface="Trebuchet MS" pitchFamily="34" charset="0"/>
              </a:rPr>
              <a:t> </a:t>
            </a:r>
            <a:r>
              <a:rPr lang="it-IT" sz="5400" dirty="0" err="1" smtClean="0">
                <a:solidFill>
                  <a:srgbClr val="FF6600"/>
                </a:solidFill>
                <a:latin typeface="Trebuchet MS" pitchFamily="34" charset="0"/>
              </a:rPr>
              <a:t>locomotion</a:t>
            </a:r>
            <a:endParaRPr lang="it-IT" sz="5400" dirty="0">
              <a:solidFill>
                <a:srgbClr val="FF6600"/>
              </a:solidFill>
              <a:latin typeface="Trebuchet MS" pitchFamily="34" charset="0"/>
            </a:endParaRPr>
          </a:p>
        </p:txBody>
      </p:sp>
      <p:pic>
        <p:nvPicPr>
          <p:cNvPr id="2" name="YonParadoxMovement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52585" y="2042614"/>
            <a:ext cx="7719060" cy="4341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5394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Development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tips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on simulator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pic>
        <p:nvPicPr>
          <p:cNvPr id="12290" name="Picture 2" descr="F:\Work\Seminari\7_Microsoft\Images\LocomotionProblemsù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288" y="4555671"/>
            <a:ext cx="8839650" cy="1984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olo 1"/>
          <p:cNvSpPr txBox="1">
            <a:spLocks/>
          </p:cNvSpPr>
          <p:nvPr/>
        </p:nvSpPr>
        <p:spPr>
          <a:xfrm>
            <a:off x="332807" y="1196122"/>
            <a:ext cx="8558613" cy="3359549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457200" indent="-457200">
              <a:buFontTx/>
              <a:buChar char="-"/>
            </a:pP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Still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with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every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tricks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you’re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going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to use,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you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can’t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eliminate the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from the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locomotion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.</a:t>
            </a:r>
          </a:p>
          <a:p>
            <a:pPr marL="457200" indent="-457200">
              <a:buFontTx/>
              <a:buChar char="-"/>
            </a:pP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Human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instinct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recognizes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that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there’s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something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‘’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wrong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’’.</a:t>
            </a:r>
            <a:endParaRPr lang="it-IT" sz="28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Tx/>
              <a:buChar char="-"/>
            </a:pP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Tx/>
              <a:buChar char="-"/>
            </a:pP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Tx/>
              <a:buChar char="-"/>
            </a:pP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5041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What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game or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experience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will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you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develop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?</a:t>
            </a:r>
          </a:p>
        </p:txBody>
      </p:sp>
      <p:sp>
        <p:nvSpPr>
          <p:cNvPr id="3" name="CasellaDiTesto 2"/>
          <p:cNvSpPr txBox="1"/>
          <p:nvPr/>
        </p:nvSpPr>
        <p:spPr>
          <a:xfrm>
            <a:off x="701040" y="1203105"/>
            <a:ext cx="78061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smtClean="0">
                <a:solidFill>
                  <a:srgbClr val="FF6600"/>
                </a:solidFill>
                <a:latin typeface="Trebuchet MS" pitchFamily="34" charset="0"/>
              </a:rPr>
              <a:t>SEATED – </a:t>
            </a:r>
            <a:r>
              <a:rPr lang="it-IT" sz="4400" dirty="0" err="1" smtClean="0">
                <a:solidFill>
                  <a:srgbClr val="FF6600"/>
                </a:solidFill>
                <a:latin typeface="Trebuchet MS" pitchFamily="34" charset="0"/>
              </a:rPr>
              <a:t>Fixed</a:t>
            </a:r>
            <a:r>
              <a:rPr lang="it-IT" sz="4400" dirty="0" smtClean="0">
                <a:solidFill>
                  <a:srgbClr val="FF6600"/>
                </a:solidFill>
                <a:latin typeface="Trebuchet MS" pitchFamily="34" charset="0"/>
              </a:rPr>
              <a:t> position</a:t>
            </a:r>
          </a:p>
        </p:txBody>
      </p:sp>
      <p:pic>
        <p:nvPicPr>
          <p:cNvPr id="5" name="Immagin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152" y="2163046"/>
            <a:ext cx="7393940" cy="4161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6994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Development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tips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on simulator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195485"/>
            <a:ext cx="82712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dirty="0">
                <a:solidFill>
                  <a:srgbClr val="FF6600"/>
                </a:solidFill>
                <a:latin typeface="Trebuchet MS" pitchFamily="34" charset="0"/>
              </a:rPr>
              <a:t>Some </a:t>
            </a:r>
            <a:r>
              <a:rPr lang="it-IT" sz="5400" dirty="0" err="1">
                <a:solidFill>
                  <a:srgbClr val="FF6600"/>
                </a:solidFill>
                <a:latin typeface="Trebuchet MS" pitchFamily="34" charset="0"/>
              </a:rPr>
              <a:t>tips</a:t>
            </a:r>
            <a:r>
              <a:rPr lang="it-IT" sz="5400" dirty="0">
                <a:solidFill>
                  <a:srgbClr val="FF6600"/>
                </a:solidFill>
                <a:latin typeface="Trebuchet MS" pitchFamily="34" charset="0"/>
              </a:rPr>
              <a:t> for </a:t>
            </a:r>
            <a:r>
              <a:rPr lang="it-IT" sz="5400" dirty="0" err="1">
                <a:solidFill>
                  <a:srgbClr val="FF6600"/>
                </a:solidFill>
                <a:latin typeface="Trebuchet MS" pitchFamily="34" charset="0"/>
              </a:rPr>
              <a:t>sim</a:t>
            </a:r>
            <a:r>
              <a:rPr lang="it-IT" sz="5400" dirty="0">
                <a:solidFill>
                  <a:srgbClr val="FF6600"/>
                </a:solidFill>
                <a:latin typeface="Trebuchet MS" pitchFamily="34" charset="0"/>
              </a:rPr>
              <a:t> </a:t>
            </a:r>
            <a:r>
              <a:rPr lang="it-IT" sz="5400" dirty="0" err="1">
                <a:solidFill>
                  <a:srgbClr val="FF6600"/>
                </a:solidFill>
                <a:latin typeface="Trebuchet MS" pitchFamily="34" charset="0"/>
              </a:rPr>
              <a:t>sickness</a:t>
            </a:r>
            <a:endParaRPr lang="it-IT" sz="5400" dirty="0">
              <a:solidFill>
                <a:srgbClr val="FF6600"/>
              </a:solidFill>
              <a:latin typeface="Trebuchet MS" pitchFamily="34" charset="0"/>
            </a:endParaRPr>
          </a:p>
        </p:txBody>
      </p:sp>
      <p:sp>
        <p:nvSpPr>
          <p:cNvPr id="5" name="Titolo 1"/>
          <p:cNvSpPr txBox="1">
            <a:spLocks/>
          </p:cNvSpPr>
          <p:nvPr/>
        </p:nvSpPr>
        <p:spPr>
          <a:xfrm>
            <a:off x="332807" y="2241150"/>
            <a:ext cx="8558613" cy="437301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Remember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gravity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force?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That’s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an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acceleration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.</a:t>
            </a:r>
          </a:p>
          <a:p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Remember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what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I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said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about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constant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speed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?</a:t>
            </a:r>
          </a:p>
          <a:p>
            <a:endParaRPr lang="it-IT" sz="28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Very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well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.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Gravity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will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be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constant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speed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</a:p>
          <a:p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(Newton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doesn’t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like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this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element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)</a:t>
            </a:r>
          </a:p>
          <a:p>
            <a:endParaRPr lang="it-IT" sz="28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(Your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users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will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)</a:t>
            </a:r>
          </a:p>
          <a:p>
            <a:endParaRPr lang="it-IT" sz="28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</a:p>
          <a:p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Tx/>
              <a:buChar char="-"/>
            </a:pPr>
            <a:endParaRPr lang="it-IT" sz="28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Tx/>
              <a:buChar char="-"/>
            </a:pP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Tx/>
              <a:buChar char="-"/>
            </a:pP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Tx/>
              <a:buChar char="-"/>
            </a:pP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6652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Development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tips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on simulator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pic>
        <p:nvPicPr>
          <p:cNvPr id="4" name="MindUnleashedFlying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02115" y="2050235"/>
            <a:ext cx="7620000" cy="4286250"/>
          </a:xfrm>
          <a:prstGeom prst="rect">
            <a:avLst/>
          </a:prstGeom>
        </p:spPr>
      </p:pic>
      <p:sp>
        <p:nvSpPr>
          <p:cNvPr id="5" name="CasellaDiTesto 4"/>
          <p:cNvSpPr txBox="1"/>
          <p:nvPr/>
        </p:nvSpPr>
        <p:spPr>
          <a:xfrm>
            <a:off x="476470" y="1195485"/>
            <a:ext cx="82712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dirty="0" err="1" smtClean="0">
                <a:solidFill>
                  <a:srgbClr val="FF6600"/>
                </a:solidFill>
                <a:latin typeface="Trebuchet MS" pitchFamily="34" charset="0"/>
              </a:rPr>
              <a:t>Falling</a:t>
            </a:r>
            <a:r>
              <a:rPr lang="it-IT" sz="5400" dirty="0" smtClean="0">
                <a:solidFill>
                  <a:srgbClr val="FF6600"/>
                </a:solidFill>
                <a:latin typeface="Trebuchet MS" pitchFamily="34" charset="0"/>
              </a:rPr>
              <a:t> </a:t>
            </a:r>
            <a:r>
              <a:rPr lang="it-IT" sz="5400" dirty="0" err="1" smtClean="0">
                <a:solidFill>
                  <a:srgbClr val="FF6600"/>
                </a:solidFill>
                <a:latin typeface="Trebuchet MS" pitchFamily="34" charset="0"/>
              </a:rPr>
              <a:t>speed</a:t>
            </a:r>
            <a:endParaRPr lang="it-IT" sz="5400" dirty="0">
              <a:solidFill>
                <a:srgbClr val="FF6600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4022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Development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tips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on simulator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195485"/>
            <a:ext cx="82712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dirty="0" smtClean="0">
                <a:solidFill>
                  <a:srgbClr val="FF6600"/>
                </a:solidFill>
                <a:latin typeface="Trebuchet MS" pitchFamily="34" charset="0"/>
              </a:rPr>
              <a:t>Head </a:t>
            </a:r>
            <a:r>
              <a:rPr lang="it-IT" sz="5400" dirty="0" err="1" smtClean="0">
                <a:solidFill>
                  <a:srgbClr val="FF6600"/>
                </a:solidFill>
                <a:latin typeface="Trebuchet MS" pitchFamily="34" charset="0"/>
              </a:rPr>
              <a:t>controls</a:t>
            </a:r>
            <a:endParaRPr lang="it-IT" sz="5400" dirty="0">
              <a:solidFill>
                <a:srgbClr val="FF6600"/>
              </a:solidFill>
              <a:latin typeface="Trebuchet MS" pitchFamily="34" charset="0"/>
            </a:endParaRPr>
          </a:p>
        </p:txBody>
      </p:sp>
      <p:sp>
        <p:nvSpPr>
          <p:cNvPr id="5" name="Titolo 1"/>
          <p:cNvSpPr txBox="1">
            <a:spLocks/>
          </p:cNvSpPr>
          <p:nvPr/>
        </p:nvSpPr>
        <p:spPr>
          <a:xfrm>
            <a:off x="332807" y="2241150"/>
            <a:ext cx="8558613" cy="437301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Mouse /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Gamepad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Yaw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are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horribly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bad</a:t>
            </a:r>
            <a:r>
              <a:rPr lang="it-IT" sz="2800" b="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(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they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use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accelerations</a:t>
            </a:r>
            <a:r>
              <a:rPr lang="it-IT" sz="2800" b="0" dirty="0">
                <a:solidFill>
                  <a:schemeClr val="bg1"/>
                </a:solidFill>
                <a:latin typeface="Trebuchet MS" panose="020B0603020202020204" pitchFamily="34" charset="0"/>
              </a:rPr>
              <a:t>!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).</a:t>
            </a:r>
          </a:p>
          <a:p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So,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turning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using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mouse-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gamepad</a:t>
            </a:r>
            <a:r>
              <a:rPr lang="it-IT" sz="2800" b="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is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prone to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,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while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turning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with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your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head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is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fine.</a:t>
            </a:r>
          </a:p>
          <a:p>
            <a:endParaRPr lang="it-IT" sz="28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Use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different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input /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approaches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to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handle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this</a:t>
            </a:r>
            <a:endParaRPr lang="it-IT" sz="28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</a:p>
          <a:p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Tx/>
              <a:buChar char="-"/>
            </a:pPr>
            <a:endParaRPr lang="it-IT" sz="28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Tx/>
              <a:buChar char="-"/>
            </a:pP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Tx/>
              <a:buChar char="-"/>
            </a:pP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Tx/>
              <a:buChar char="-"/>
            </a:pP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1754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Development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tips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on simulator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5" name="Titolo 1"/>
          <p:cNvSpPr txBox="1">
            <a:spLocks/>
          </p:cNvSpPr>
          <p:nvPr/>
        </p:nvSpPr>
        <p:spPr>
          <a:xfrm>
            <a:off x="332808" y="1212451"/>
            <a:ext cx="8558613" cy="2575778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Use comfort mode /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rotation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rachets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at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30°</a:t>
            </a:r>
          </a:p>
          <a:p>
            <a:r>
              <a:rPr lang="it-IT" sz="2800" b="0" dirty="0" err="1">
                <a:solidFill>
                  <a:schemeClr val="bg1"/>
                </a:solidFill>
                <a:latin typeface="Trebuchet MS" panose="020B0603020202020204" pitchFamily="34" charset="0"/>
              </a:rPr>
              <a:t>Turning</a:t>
            </a:r>
            <a:r>
              <a:rPr lang="it-IT" sz="2800" b="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>
                <a:solidFill>
                  <a:schemeClr val="bg1"/>
                </a:solidFill>
                <a:latin typeface="Trebuchet MS" panose="020B0603020202020204" pitchFamily="34" charset="0"/>
              </a:rPr>
              <a:t>your</a:t>
            </a:r>
            <a:r>
              <a:rPr lang="it-IT" sz="2800" b="0" dirty="0">
                <a:solidFill>
                  <a:schemeClr val="bg1"/>
                </a:solidFill>
                <a:latin typeface="Trebuchet MS" panose="020B0603020202020204" pitchFamily="34" charset="0"/>
              </a:rPr>
              <a:t> head over an angle </a:t>
            </a:r>
            <a:r>
              <a:rPr lang="it-IT" sz="2800" b="0" dirty="0" err="1">
                <a:solidFill>
                  <a:schemeClr val="bg1"/>
                </a:solidFill>
                <a:latin typeface="Trebuchet MS" panose="020B0603020202020204" pitchFamily="34" charset="0"/>
              </a:rPr>
              <a:t>makes</a:t>
            </a:r>
            <a:r>
              <a:rPr lang="it-IT" sz="2800" b="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>
                <a:solidFill>
                  <a:schemeClr val="bg1"/>
                </a:solidFill>
                <a:latin typeface="Trebuchet MS" panose="020B0603020202020204" pitchFamily="34" charset="0"/>
              </a:rPr>
              <a:t>you</a:t>
            </a:r>
            <a:r>
              <a:rPr lang="it-IT" sz="2800" b="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turn</a:t>
            </a:r>
          </a:p>
          <a:p>
            <a:r>
              <a:rPr lang="it-IT" sz="2800" b="0" dirty="0" err="1">
                <a:solidFill>
                  <a:schemeClr val="bg1"/>
                </a:solidFill>
                <a:latin typeface="Trebuchet MS" panose="020B0603020202020204" pitchFamily="34" charset="0"/>
              </a:rPr>
              <a:t>Trick</a:t>
            </a:r>
            <a:r>
              <a:rPr lang="it-IT" sz="2800" b="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>
                <a:solidFill>
                  <a:schemeClr val="bg1"/>
                </a:solidFill>
                <a:latin typeface="Trebuchet MS" panose="020B0603020202020204" pitchFamily="34" charset="0"/>
              </a:rPr>
              <a:t>your</a:t>
            </a:r>
            <a:r>
              <a:rPr lang="it-IT" sz="2800" b="0" dirty="0">
                <a:solidFill>
                  <a:schemeClr val="bg1"/>
                </a:solidFill>
                <a:latin typeface="Trebuchet MS" panose="020B0603020202020204" pitchFamily="34" charset="0"/>
              </a:rPr>
              <a:t> body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.</a:t>
            </a:r>
          </a:p>
          <a:p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(</a:t>
            </a:r>
            <a:r>
              <a:rPr lang="en-US" sz="2800" b="0" dirty="0"/>
              <a:t>"Your vestibular system is so easy to </a:t>
            </a:r>
            <a:r>
              <a:rPr lang="en-US" sz="2800" b="0" dirty="0" smtClean="0"/>
              <a:t>fool" -O'Donnell )</a:t>
            </a: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</a:p>
          <a:p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14906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Development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tips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on simulator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5" name="Titolo 1"/>
          <p:cNvSpPr txBox="1">
            <a:spLocks/>
          </p:cNvSpPr>
          <p:nvPr/>
        </p:nvSpPr>
        <p:spPr>
          <a:xfrm>
            <a:off x="332807" y="1285929"/>
            <a:ext cx="8558613" cy="437301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Providing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a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stable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frame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reference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while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turning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helps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to reduce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.</a:t>
            </a:r>
          </a:p>
          <a:p>
            <a:endParaRPr lang="it-IT" sz="28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A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skybox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that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stays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fixed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while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you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move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and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turns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.</a:t>
            </a:r>
          </a:p>
          <a:p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A cockpit.</a:t>
            </a:r>
          </a:p>
          <a:p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Vision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tunneling</a:t>
            </a:r>
            <a:endParaRPr lang="it-IT" sz="28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</a:p>
          <a:p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‘A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dogfight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with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Elite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dangerous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in VR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is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unexpectedly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comfortable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’</a:t>
            </a:r>
          </a:p>
          <a:p>
            <a:pPr marL="457200" indent="-457200">
              <a:buFontTx/>
              <a:buChar char="-"/>
            </a:pPr>
            <a:endParaRPr lang="it-IT" sz="28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Tx/>
              <a:buChar char="-"/>
            </a:pP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Tx/>
              <a:buChar char="-"/>
            </a:pP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Tx/>
              <a:buChar char="-"/>
            </a:pP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120817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Development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tips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on simulator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980" y="1842134"/>
            <a:ext cx="7894320" cy="4440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21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Development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tips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on simulator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807" y="2055494"/>
            <a:ext cx="7595356" cy="3895725"/>
          </a:xfrm>
          <a:prstGeom prst="rect">
            <a:avLst/>
          </a:prstGeom>
        </p:spPr>
      </p:pic>
      <p:sp>
        <p:nvSpPr>
          <p:cNvPr id="4" name="CasellaDiTesto 3"/>
          <p:cNvSpPr txBox="1"/>
          <p:nvPr/>
        </p:nvSpPr>
        <p:spPr>
          <a:xfrm>
            <a:off x="476470" y="1195485"/>
            <a:ext cx="82712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dirty="0" err="1" smtClean="0">
                <a:solidFill>
                  <a:srgbClr val="FF6600"/>
                </a:solidFill>
                <a:latin typeface="Trebuchet MS" pitchFamily="34" charset="0"/>
              </a:rPr>
              <a:t>Stable</a:t>
            </a:r>
            <a:r>
              <a:rPr lang="it-IT" sz="5400" dirty="0" smtClean="0">
                <a:solidFill>
                  <a:srgbClr val="FF6600"/>
                </a:solidFill>
                <a:latin typeface="Trebuchet MS" pitchFamily="34" charset="0"/>
              </a:rPr>
              <a:t> </a:t>
            </a:r>
            <a:r>
              <a:rPr lang="it-IT" sz="5400" dirty="0" err="1" smtClean="0">
                <a:solidFill>
                  <a:srgbClr val="FF6600"/>
                </a:solidFill>
                <a:latin typeface="Trebuchet MS" pitchFamily="34" charset="0"/>
              </a:rPr>
              <a:t>reference</a:t>
            </a:r>
            <a:r>
              <a:rPr lang="it-IT" sz="5400" dirty="0" smtClean="0">
                <a:solidFill>
                  <a:srgbClr val="FF6600"/>
                </a:solidFill>
                <a:latin typeface="Trebuchet MS" pitchFamily="34" charset="0"/>
              </a:rPr>
              <a:t> - </a:t>
            </a:r>
            <a:r>
              <a:rPr lang="it-IT" sz="5400" dirty="0" err="1" smtClean="0">
                <a:solidFill>
                  <a:srgbClr val="FF6600"/>
                </a:solidFill>
                <a:latin typeface="Trebuchet MS" pitchFamily="34" charset="0"/>
              </a:rPr>
              <a:t>nose</a:t>
            </a:r>
            <a:endParaRPr lang="it-IT" sz="5400" dirty="0">
              <a:solidFill>
                <a:srgbClr val="FF6600"/>
              </a:solidFill>
              <a:latin typeface="Trebuchet MS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4446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Development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tips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on simulator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195485"/>
            <a:ext cx="827129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5400" dirty="0" err="1" smtClean="0">
                <a:solidFill>
                  <a:srgbClr val="FF6600"/>
                </a:solidFill>
                <a:latin typeface="Trebuchet MS" pitchFamily="34" charset="0"/>
              </a:rPr>
              <a:t>Movement</a:t>
            </a:r>
            <a:endParaRPr lang="it-IT" sz="5400" dirty="0">
              <a:solidFill>
                <a:srgbClr val="FF6600"/>
              </a:solidFill>
              <a:latin typeface="Trebuchet MS" pitchFamily="34" charset="0"/>
            </a:endParaRPr>
          </a:p>
        </p:txBody>
      </p:sp>
      <p:sp>
        <p:nvSpPr>
          <p:cNvPr id="5" name="Titolo 1"/>
          <p:cNvSpPr txBox="1">
            <a:spLocks/>
          </p:cNvSpPr>
          <p:nvPr/>
        </p:nvSpPr>
        <p:spPr>
          <a:xfrm>
            <a:off x="332807" y="2241150"/>
            <a:ext cx="8558613" cy="437301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There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are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actually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various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ways to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achieve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movement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in VR.</a:t>
            </a:r>
          </a:p>
          <a:p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Teleportation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is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widely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used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both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for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seated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and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roomscale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, and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is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definitely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comfortable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.</a:t>
            </a:r>
          </a:p>
          <a:p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Moving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on a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veichle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is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definitely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comfortable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.</a:t>
            </a:r>
          </a:p>
          <a:p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Doing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a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table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top or 3°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person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view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is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good</a:t>
            </a:r>
            <a:r>
              <a:rPr lang="it-IT" sz="2800" b="0" dirty="0">
                <a:solidFill>
                  <a:schemeClr val="bg1"/>
                </a:solidFill>
                <a:latin typeface="Trebuchet MS" panose="020B0603020202020204" pitchFamily="34" charset="0"/>
              </a:rPr>
              <a:t>!</a:t>
            </a:r>
          </a:p>
          <a:p>
            <a:pPr marL="457200" indent="-457200">
              <a:buFontTx/>
              <a:buChar char="-"/>
            </a:pP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Tx/>
              <a:buChar char="-"/>
            </a:pP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Tx/>
              <a:buChar char="-"/>
            </a:pP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9276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Development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tips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on simulator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sickness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5" name="Titolo 1"/>
          <p:cNvSpPr txBox="1">
            <a:spLocks/>
          </p:cNvSpPr>
          <p:nvPr/>
        </p:nvSpPr>
        <p:spPr>
          <a:xfrm>
            <a:off x="332808" y="1212451"/>
            <a:ext cx="8558613" cy="73065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Teleportation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systems</a:t>
            </a: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pic>
        <p:nvPicPr>
          <p:cNvPr id="3" name="TeleportingTechniques.wm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51567" y="1884224"/>
            <a:ext cx="7921094" cy="4455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109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Let’s</a:t>
            </a:r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move</a:t>
            </a:r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on </a:t>
            </a:r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Unity</a:t>
            </a:r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, </a:t>
            </a:r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shall</a:t>
            </a:r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we</a:t>
            </a:r>
            <a:r>
              <a:rPr lang="it-IT" sz="320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?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5" name="Titolo 1"/>
          <p:cNvSpPr txBox="1">
            <a:spLocks/>
          </p:cNvSpPr>
          <p:nvPr/>
        </p:nvSpPr>
        <p:spPr>
          <a:xfrm>
            <a:off x="332806" y="1277764"/>
            <a:ext cx="8558613" cy="437301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marL="457200" indent="-457200">
              <a:buFontTx/>
              <a:buChar char="-"/>
            </a:pP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Let’s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see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something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inside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Unity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2800" b="0" dirty="0" err="1" smtClean="0">
                <a:solidFill>
                  <a:schemeClr val="bg1"/>
                </a:solidFill>
                <a:latin typeface="Trebuchet MS" panose="020B0603020202020204" pitchFamily="34" charset="0"/>
              </a:rPr>
              <a:t>now</a:t>
            </a:r>
            <a:r>
              <a:rPr lang="it-IT" sz="2800" b="0" dirty="0" smtClean="0">
                <a:solidFill>
                  <a:schemeClr val="bg1"/>
                </a:solidFill>
                <a:latin typeface="Trebuchet MS" panose="020B0603020202020204" pitchFamily="34" charset="0"/>
              </a:rPr>
              <a:t>…</a:t>
            </a:r>
          </a:p>
          <a:p>
            <a:pPr marL="457200" indent="-457200">
              <a:buFontTx/>
              <a:buChar char="-"/>
            </a:pPr>
            <a:endParaRPr lang="it-IT" sz="2800" b="0" dirty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  <a:p>
            <a:pPr marL="457200" indent="-457200">
              <a:buFontTx/>
              <a:buChar char="-"/>
            </a:pPr>
            <a:endParaRPr lang="it-IT" sz="2800" b="0" dirty="0" smtClean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80901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What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game or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experience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will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you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develop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?</a:t>
            </a:r>
          </a:p>
        </p:txBody>
      </p:sp>
      <p:sp>
        <p:nvSpPr>
          <p:cNvPr id="3" name="CasellaDiTesto 2"/>
          <p:cNvSpPr txBox="1"/>
          <p:nvPr/>
        </p:nvSpPr>
        <p:spPr>
          <a:xfrm>
            <a:off x="701040" y="1203105"/>
            <a:ext cx="780616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smtClean="0">
                <a:solidFill>
                  <a:srgbClr val="FF6600"/>
                </a:solidFill>
                <a:latin typeface="Trebuchet MS" pitchFamily="34" charset="0"/>
              </a:rPr>
              <a:t>SEATED – 1° </a:t>
            </a:r>
            <a:r>
              <a:rPr lang="it-IT" sz="4400" dirty="0" err="1" smtClean="0">
                <a:solidFill>
                  <a:srgbClr val="FF6600"/>
                </a:solidFill>
                <a:latin typeface="Trebuchet MS" pitchFamily="34" charset="0"/>
              </a:rPr>
              <a:t>person</a:t>
            </a:r>
            <a:r>
              <a:rPr lang="it-IT" sz="4400" dirty="0" smtClean="0">
                <a:solidFill>
                  <a:srgbClr val="FF6600"/>
                </a:solidFill>
                <a:latin typeface="Trebuchet MS" pitchFamily="34" charset="0"/>
              </a:rPr>
              <a:t> </a:t>
            </a:r>
            <a:r>
              <a:rPr lang="it-IT" sz="4400" dirty="0" err="1" smtClean="0">
                <a:solidFill>
                  <a:srgbClr val="FF6600"/>
                </a:solidFill>
                <a:latin typeface="Trebuchet MS" pitchFamily="34" charset="0"/>
              </a:rPr>
              <a:t>movement</a:t>
            </a:r>
            <a:endParaRPr lang="it-IT" sz="4400" dirty="0" smtClean="0">
              <a:solidFill>
                <a:srgbClr val="FF6600"/>
              </a:solidFill>
              <a:latin typeface="Trebuchet MS" pitchFamily="34" charset="0"/>
            </a:endParaRPr>
          </a:p>
        </p:txBody>
      </p:sp>
      <p:pic>
        <p:nvPicPr>
          <p:cNvPr id="5122" name="Picture 2" descr="C:\Users\Gounemond\Google Drive\YonEffect\Screenshots\Steam Screenshots\TimeMachine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1896" y="2201146"/>
            <a:ext cx="7364452" cy="41425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846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 descr="IMG-6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629" y="1646077"/>
            <a:ext cx="497255" cy="148475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itolo 1"/>
          <p:cNvSpPr txBox="1">
            <a:spLocks/>
          </p:cNvSpPr>
          <p:nvPr/>
        </p:nvSpPr>
        <p:spPr>
          <a:xfrm>
            <a:off x="1280885" y="1685548"/>
            <a:ext cx="5412300" cy="1405817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it-IT" sz="4800" dirty="0" err="1" smtClean="0">
                <a:solidFill>
                  <a:srgbClr val="0E1E30"/>
                </a:solidFill>
                <a:latin typeface="Trebuchet MS" panose="020B0603020202020204" pitchFamily="34" charset="0"/>
              </a:rPr>
              <a:t>Question</a:t>
            </a:r>
            <a:r>
              <a:rPr lang="it-IT" sz="4800" dirty="0" smtClean="0">
                <a:solidFill>
                  <a:srgbClr val="0E1E30"/>
                </a:solidFill>
                <a:latin typeface="Trebuchet MS" panose="020B0603020202020204" pitchFamily="34" charset="0"/>
              </a:rPr>
              <a:t> time!</a:t>
            </a:r>
            <a:endParaRPr lang="it-IT" sz="4800" dirty="0">
              <a:solidFill>
                <a:srgbClr val="0E1E30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4285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 descr="IMG-6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629" y="1646077"/>
            <a:ext cx="497255" cy="148475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itolo 1"/>
          <p:cNvSpPr txBox="1">
            <a:spLocks/>
          </p:cNvSpPr>
          <p:nvPr/>
        </p:nvSpPr>
        <p:spPr>
          <a:xfrm>
            <a:off x="1280885" y="1685548"/>
            <a:ext cx="5412300" cy="1405817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it-IT" sz="4800" dirty="0" err="1" smtClean="0">
                <a:solidFill>
                  <a:srgbClr val="0E1E30"/>
                </a:solidFill>
                <a:latin typeface="Trebuchet MS" panose="020B0603020202020204" pitchFamily="34" charset="0"/>
              </a:rPr>
              <a:t>Thanks</a:t>
            </a:r>
            <a:r>
              <a:rPr lang="it-IT" sz="4800" dirty="0" smtClean="0">
                <a:solidFill>
                  <a:srgbClr val="0E1E30"/>
                </a:solidFill>
                <a:latin typeface="Trebuchet MS" panose="020B0603020202020204" pitchFamily="34" charset="0"/>
              </a:rPr>
              <a:t>!</a:t>
            </a:r>
            <a:endParaRPr lang="it-IT" sz="4800" dirty="0">
              <a:solidFill>
                <a:srgbClr val="0E1E30"/>
              </a:solidFill>
              <a:latin typeface="Trebuchet MS" panose="020B0603020202020204" pitchFamily="34" charset="0"/>
            </a:endParaRPr>
          </a:p>
        </p:txBody>
      </p:sp>
      <p:sp>
        <p:nvSpPr>
          <p:cNvPr id="7" name="Titolo 1"/>
          <p:cNvSpPr txBox="1">
            <a:spLocks/>
          </p:cNvSpPr>
          <p:nvPr/>
        </p:nvSpPr>
        <p:spPr>
          <a:xfrm>
            <a:off x="1280884" y="3200399"/>
            <a:ext cx="6965328" cy="2784512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r>
              <a:rPr lang="it-IT" sz="2667" b="0" dirty="0" err="1" smtClean="0">
                <a:solidFill>
                  <a:srgbClr val="0E1E30"/>
                </a:solidFill>
                <a:latin typeface="Trebuchet MS" panose="020B0603020202020204" pitchFamily="34" charset="0"/>
              </a:rPr>
              <a:t>Contacts</a:t>
            </a:r>
            <a:r>
              <a:rPr lang="it-IT" sz="2667" b="0" dirty="0" smtClean="0">
                <a:solidFill>
                  <a:srgbClr val="0E1E30"/>
                </a:solidFill>
                <a:latin typeface="Trebuchet MS" panose="020B0603020202020204" pitchFamily="34" charset="0"/>
              </a:rPr>
              <a:t>:</a:t>
            </a:r>
          </a:p>
          <a:p>
            <a:r>
              <a:rPr lang="it-IT" sz="2667" b="0" dirty="0" smtClean="0">
                <a:solidFill>
                  <a:srgbClr val="0E1E30"/>
                </a:solidFill>
                <a:latin typeface="Trebuchet MS" panose="020B0603020202020204" pitchFamily="34" charset="0"/>
              </a:rPr>
              <a:t>Fabio Mosca</a:t>
            </a:r>
          </a:p>
          <a:p>
            <a:r>
              <a:rPr lang="it-IT" sz="2667" b="0" dirty="0" smtClean="0">
                <a:solidFill>
                  <a:srgbClr val="0E1E30"/>
                </a:solidFill>
                <a:latin typeface="Trebuchet MS" panose="020B0603020202020204" pitchFamily="34" charset="0"/>
                <a:hlinkClick r:id="rId3"/>
              </a:rPr>
              <a:t>www.AnotheRealityVR.com</a:t>
            </a:r>
            <a:endParaRPr lang="it-IT" sz="2667" b="0" dirty="0" smtClean="0">
              <a:solidFill>
                <a:srgbClr val="0E1E30"/>
              </a:solidFill>
              <a:latin typeface="Trebuchet MS" panose="020B0603020202020204" pitchFamily="34" charset="0"/>
            </a:endParaRPr>
          </a:p>
          <a:p>
            <a:r>
              <a:rPr lang="it-IT" sz="2667" b="0" dirty="0" err="1" smtClean="0">
                <a:solidFill>
                  <a:srgbClr val="0E1E30"/>
                </a:solidFill>
                <a:latin typeface="Trebuchet MS" panose="020B0603020202020204" pitchFamily="34" charset="0"/>
              </a:rPr>
              <a:t>Twitter</a:t>
            </a:r>
            <a:r>
              <a:rPr lang="it-IT" sz="2667" b="0" dirty="0" smtClean="0">
                <a:solidFill>
                  <a:srgbClr val="0E1E30"/>
                </a:solidFill>
                <a:latin typeface="Trebuchet MS" panose="020B0603020202020204" pitchFamily="34" charset="0"/>
              </a:rPr>
              <a:t>: @</a:t>
            </a:r>
            <a:r>
              <a:rPr lang="it-IT" sz="2667" b="0" dirty="0" err="1" smtClean="0">
                <a:solidFill>
                  <a:srgbClr val="0E1E30"/>
                </a:solidFill>
                <a:latin typeface="Trebuchet MS" panose="020B0603020202020204" pitchFamily="34" charset="0"/>
              </a:rPr>
              <a:t>Gounemond</a:t>
            </a:r>
            <a:endParaRPr lang="it-IT" sz="2667" b="0" dirty="0" smtClean="0">
              <a:solidFill>
                <a:srgbClr val="0E1E30"/>
              </a:solidFill>
              <a:latin typeface="Trebuchet MS" panose="020B0603020202020204" pitchFamily="34" charset="0"/>
            </a:endParaRPr>
          </a:p>
          <a:p>
            <a:endParaRPr lang="it-IT" sz="3200" b="0" dirty="0">
              <a:solidFill>
                <a:srgbClr val="0E1E30"/>
              </a:solidFill>
              <a:latin typeface="Trebuchet MS" panose="020B0603020202020204" pitchFamily="34" charset="0"/>
            </a:endParaRPr>
          </a:p>
        </p:txBody>
      </p:sp>
      <p:pic>
        <p:nvPicPr>
          <p:cNvPr id="10" name="Immagine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103" y="5984911"/>
            <a:ext cx="1201059" cy="750661"/>
          </a:xfrm>
          <a:prstGeom prst="rect">
            <a:avLst/>
          </a:prstGeom>
        </p:spPr>
      </p:pic>
      <p:sp>
        <p:nvSpPr>
          <p:cNvPr id="11" name="Titolo 1"/>
          <p:cNvSpPr txBox="1">
            <a:spLocks/>
          </p:cNvSpPr>
          <p:nvPr/>
        </p:nvSpPr>
        <p:spPr>
          <a:xfrm>
            <a:off x="1558632" y="5585265"/>
            <a:ext cx="6965328" cy="1546399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Titillium Web"/>
              <a:buNone/>
              <a:defRPr sz="3600" b="1" i="0" u="none" strike="noStrike" cap="none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ct val="100000"/>
              <a:buFont typeface="Titillium Web"/>
              <a:buNone/>
              <a:defRPr sz="3600" b="1">
                <a:solidFill>
                  <a:srgbClr val="FFFFFF"/>
                </a:solidFill>
                <a:latin typeface="Titillium Web"/>
                <a:ea typeface="Titillium Web"/>
                <a:cs typeface="Titillium Web"/>
                <a:sym typeface="Titillium Web"/>
              </a:defRPr>
            </a:lvl9pPr>
          </a:lstStyle>
          <a:p>
            <a:pPr algn="r"/>
            <a:r>
              <a:rPr lang="it-IT" sz="1200" b="0" dirty="0" err="1">
                <a:solidFill>
                  <a:srgbClr val="0E1E30"/>
                </a:solidFill>
                <a:latin typeface="Trebuchet MS" panose="020B0603020202020204" pitchFamily="34" charset="0"/>
              </a:rPr>
              <a:t>All</a:t>
            </a:r>
            <a:r>
              <a:rPr lang="it-IT" sz="1200" b="0" dirty="0">
                <a:solidFill>
                  <a:srgbClr val="0E1E30"/>
                </a:solidFill>
                <a:latin typeface="Trebuchet MS" panose="020B0603020202020204" pitchFamily="34" charset="0"/>
              </a:rPr>
              <a:t> </a:t>
            </a:r>
            <a:r>
              <a:rPr lang="it-IT" sz="1200" b="0" dirty="0" err="1">
                <a:solidFill>
                  <a:srgbClr val="0E1E30"/>
                </a:solidFill>
                <a:latin typeface="Trebuchet MS" panose="020B0603020202020204" pitchFamily="34" charset="0"/>
              </a:rPr>
              <a:t>pictures</a:t>
            </a:r>
            <a:r>
              <a:rPr lang="it-IT" sz="1200" b="0" dirty="0">
                <a:solidFill>
                  <a:srgbClr val="0E1E30"/>
                </a:solidFill>
                <a:latin typeface="Trebuchet MS" panose="020B0603020202020204" pitchFamily="34" charset="0"/>
              </a:rPr>
              <a:t> </a:t>
            </a:r>
            <a:r>
              <a:rPr lang="it-IT" sz="1200" b="0" dirty="0" err="1">
                <a:solidFill>
                  <a:srgbClr val="0E1E30"/>
                </a:solidFill>
                <a:latin typeface="Trebuchet MS" panose="020B0603020202020204" pitchFamily="34" charset="0"/>
              </a:rPr>
              <a:t>belong</a:t>
            </a:r>
            <a:endParaRPr lang="it-IT" sz="1200" b="0" dirty="0">
              <a:solidFill>
                <a:srgbClr val="0E1E30"/>
              </a:solidFill>
              <a:latin typeface="Trebuchet MS" panose="020B0603020202020204" pitchFamily="34" charset="0"/>
            </a:endParaRPr>
          </a:p>
          <a:p>
            <a:pPr algn="r"/>
            <a:r>
              <a:rPr lang="it-IT" sz="1200" b="0" dirty="0">
                <a:solidFill>
                  <a:srgbClr val="0E1E30"/>
                </a:solidFill>
                <a:latin typeface="Trebuchet MS" panose="020B0603020202020204" pitchFamily="34" charset="0"/>
              </a:rPr>
              <a:t>to </a:t>
            </a:r>
            <a:r>
              <a:rPr lang="it-IT" sz="1200" b="0" dirty="0" err="1">
                <a:solidFill>
                  <a:srgbClr val="0E1E30"/>
                </a:solidFill>
                <a:latin typeface="Trebuchet MS" panose="020B0603020202020204" pitchFamily="34" charset="0"/>
              </a:rPr>
              <a:t>their</a:t>
            </a:r>
            <a:r>
              <a:rPr lang="it-IT" sz="1200" b="0" dirty="0">
                <a:solidFill>
                  <a:srgbClr val="0E1E30"/>
                </a:solidFill>
                <a:latin typeface="Trebuchet MS" panose="020B0603020202020204" pitchFamily="34" charset="0"/>
              </a:rPr>
              <a:t> </a:t>
            </a:r>
            <a:r>
              <a:rPr lang="it-IT" sz="1200" b="0" dirty="0" err="1">
                <a:solidFill>
                  <a:srgbClr val="0E1E30"/>
                </a:solidFill>
                <a:latin typeface="Trebuchet MS" panose="020B0603020202020204" pitchFamily="34" charset="0"/>
              </a:rPr>
              <a:t>respective</a:t>
            </a:r>
            <a:r>
              <a:rPr lang="it-IT" sz="1200" b="0" dirty="0">
                <a:solidFill>
                  <a:srgbClr val="0E1E30"/>
                </a:solidFill>
                <a:latin typeface="Trebuchet MS" panose="020B0603020202020204" pitchFamily="34" charset="0"/>
              </a:rPr>
              <a:t> </a:t>
            </a:r>
            <a:r>
              <a:rPr lang="it-IT" sz="1200" b="0" dirty="0" err="1">
                <a:solidFill>
                  <a:srgbClr val="0E1E30"/>
                </a:solidFill>
                <a:latin typeface="Trebuchet MS" panose="020B0603020202020204" pitchFamily="34" charset="0"/>
              </a:rPr>
              <a:t>authors</a:t>
            </a:r>
            <a:endParaRPr lang="it-IT" sz="1333" b="0" dirty="0">
              <a:solidFill>
                <a:srgbClr val="0E1E30"/>
              </a:solidFill>
              <a:latin typeface="Trebuchet MS" panose="020B0603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2521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What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game or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experience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will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you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develop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?</a:t>
            </a: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203105"/>
            <a:ext cx="81417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smtClean="0">
                <a:solidFill>
                  <a:srgbClr val="FF6600"/>
                </a:solidFill>
                <a:latin typeface="Trebuchet MS" pitchFamily="34" charset="0"/>
              </a:rPr>
              <a:t>SEATED – 3rd </a:t>
            </a:r>
            <a:r>
              <a:rPr lang="it-IT" sz="4400" dirty="0" err="1" smtClean="0">
                <a:solidFill>
                  <a:srgbClr val="FF6600"/>
                </a:solidFill>
                <a:latin typeface="Trebuchet MS" pitchFamily="34" charset="0"/>
              </a:rPr>
              <a:t>person</a:t>
            </a:r>
            <a:r>
              <a:rPr lang="it-IT" sz="4400" dirty="0" smtClean="0">
                <a:solidFill>
                  <a:srgbClr val="FF6600"/>
                </a:solidFill>
                <a:latin typeface="Trebuchet MS" pitchFamily="34" charset="0"/>
              </a:rPr>
              <a:t> </a:t>
            </a:r>
            <a:r>
              <a:rPr lang="it-IT" sz="4400" dirty="0" err="1" smtClean="0">
                <a:solidFill>
                  <a:srgbClr val="FF6600"/>
                </a:solidFill>
                <a:latin typeface="Trebuchet MS" pitchFamily="34" charset="0"/>
              </a:rPr>
              <a:t>movement</a:t>
            </a:r>
            <a:endParaRPr lang="it-IT" sz="4400" dirty="0" smtClean="0">
              <a:solidFill>
                <a:srgbClr val="FF6600"/>
              </a:solidFill>
              <a:latin typeface="Trebuchet MS" pitchFamily="34" charset="0"/>
            </a:endParaRP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542" y="2328881"/>
            <a:ext cx="6863605" cy="386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122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What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game or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experience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will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you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develop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?</a:t>
            </a: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203105"/>
            <a:ext cx="81417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smtClean="0">
                <a:solidFill>
                  <a:srgbClr val="FF6600"/>
                </a:solidFill>
                <a:latin typeface="Trebuchet MS" pitchFamily="34" charset="0"/>
              </a:rPr>
              <a:t>STANDING </a:t>
            </a: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061" y="2164555"/>
            <a:ext cx="6904568" cy="388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6982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What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game or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experience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will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you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develop</a:t>
            </a:r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?</a:t>
            </a: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203105"/>
            <a:ext cx="81417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smtClean="0">
                <a:solidFill>
                  <a:srgbClr val="FF6600"/>
                </a:solidFill>
                <a:latin typeface="Trebuchet MS" pitchFamily="34" charset="0"/>
              </a:rPr>
              <a:t>ROOM SCALE</a:t>
            </a:r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327" y="2254510"/>
            <a:ext cx="7256035" cy="408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945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476470" y="295872"/>
            <a:ext cx="8667529" cy="515073"/>
          </a:xfrm>
          <a:prstGeom prst="rect">
            <a:avLst/>
          </a:prstGeom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5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it-IT" sz="3200" dirty="0">
                <a:solidFill>
                  <a:schemeClr val="bg1"/>
                </a:solidFill>
                <a:latin typeface="Trebuchet MS" panose="020B0603020202020204" pitchFamily="34" charset="0"/>
              </a:rPr>
              <a:t>VR Experience </a:t>
            </a:r>
            <a:r>
              <a:rPr lang="it-IT" sz="3200" dirty="0" err="1">
                <a:solidFill>
                  <a:schemeClr val="bg1"/>
                </a:solidFill>
                <a:latin typeface="Trebuchet MS" panose="020B0603020202020204" pitchFamily="34" charset="0"/>
              </a:rPr>
              <a:t>types</a:t>
            </a:r>
            <a:endParaRPr lang="it-IT" sz="3200" dirty="0">
              <a:solidFill>
                <a:schemeClr val="bg1"/>
              </a:solidFill>
              <a:latin typeface="Trebuchet MS" panose="020B0603020202020204" pitchFamily="34" charset="0"/>
            </a:endParaRPr>
          </a:p>
        </p:txBody>
      </p:sp>
      <p:sp>
        <p:nvSpPr>
          <p:cNvPr id="3" name="CasellaDiTesto 2"/>
          <p:cNvSpPr txBox="1"/>
          <p:nvPr/>
        </p:nvSpPr>
        <p:spPr>
          <a:xfrm>
            <a:off x="476470" y="1203105"/>
            <a:ext cx="81417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4400" dirty="0" smtClean="0">
                <a:solidFill>
                  <a:srgbClr val="FF6600"/>
                </a:solidFill>
                <a:latin typeface="Trebuchet MS" pitchFamily="34" charset="0"/>
              </a:rPr>
              <a:t>VR PARKS</a:t>
            </a:r>
          </a:p>
        </p:txBody>
      </p:sp>
      <p:pic>
        <p:nvPicPr>
          <p:cNvPr id="1026" name="Picture 2" descr="F:\Work\Seminari\7_Microsoft\Images\ZeroLatency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082" y="2058271"/>
            <a:ext cx="7248525" cy="4074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27370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i Office">
  <a:themeElements>
    <a:clrScheme name="Tema di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i 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i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2947</TotalTime>
  <Words>1188</Words>
  <Application>Microsoft Office PowerPoint</Application>
  <PresentationFormat>Presentazione su schermo (4:3)</PresentationFormat>
  <Paragraphs>223</Paragraphs>
  <Slides>51</Slides>
  <Notes>1</Notes>
  <HiddenSlides>0</HiddenSlides>
  <MMClips>5</MMClips>
  <ScaleCrop>false</ScaleCrop>
  <HeadingPairs>
    <vt:vector size="4" baseType="variant">
      <vt:variant>
        <vt:lpstr>Tema</vt:lpstr>
      </vt:variant>
      <vt:variant>
        <vt:i4>1</vt:i4>
      </vt:variant>
      <vt:variant>
        <vt:lpstr>Titoli diapositive</vt:lpstr>
      </vt:variant>
      <vt:variant>
        <vt:i4>51</vt:i4>
      </vt:variant>
    </vt:vector>
  </HeadingPairs>
  <TitlesOfParts>
    <vt:vector size="52" baseType="lpstr">
      <vt:lpstr>Tema di Office</vt:lpstr>
      <vt:lpstr>Virtual Reality 101: development tips for your VR experience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Guido Brescia</dc:creator>
  <cp:lastModifiedBy>Gounemond</cp:lastModifiedBy>
  <cp:revision>93</cp:revision>
  <dcterms:created xsi:type="dcterms:W3CDTF">2016-02-16T14:44:06Z</dcterms:created>
  <dcterms:modified xsi:type="dcterms:W3CDTF">2016-06-13T10:58:02Z</dcterms:modified>
</cp:coreProperties>
</file>

<file path=docProps/thumbnail.jpeg>
</file>